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8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9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0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1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2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13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4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15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9" r:id="rId2"/>
    <p:sldId id="261" r:id="rId3"/>
    <p:sldId id="309" r:id="rId4"/>
    <p:sldId id="310" r:id="rId5"/>
    <p:sldId id="307" r:id="rId6"/>
    <p:sldId id="301" r:id="rId7"/>
    <p:sldId id="303" r:id="rId8"/>
    <p:sldId id="304" r:id="rId9"/>
    <p:sldId id="284" r:id="rId10"/>
    <p:sldId id="262" r:id="rId11"/>
    <p:sldId id="287" r:id="rId12"/>
    <p:sldId id="286" r:id="rId13"/>
    <p:sldId id="267" r:id="rId14"/>
    <p:sldId id="268" r:id="rId15"/>
    <p:sldId id="269" r:id="rId16"/>
    <p:sldId id="270" r:id="rId17"/>
    <p:sldId id="272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>
            <p14:sldId id="259"/>
          </p14:sldIdLst>
        </p14:section>
        <p14:section name="Overview and Objectives" id="{ABA716BF-3A5C-4ADB-94C9-CFEF84EBA240}">
          <p14:sldIdLst>
            <p14:sldId id="261"/>
            <p14:sldId id="309"/>
            <p14:sldId id="310"/>
            <p14:sldId id="307"/>
            <p14:sldId id="301"/>
            <p14:sldId id="303"/>
            <p14:sldId id="304"/>
            <p14:sldId id="284"/>
            <p14:sldId id="262"/>
            <p14:sldId id="287"/>
          </p14:sldIdLst>
        </p14:section>
        <p14:section name="Topic 1" id="{6D9936A3-3945-4757-BC8B-B5C252D8E036}">
          <p14:sldIdLst>
            <p14:sldId id="286"/>
            <p14:sldId id="267"/>
          </p14:sldIdLst>
        </p14:section>
        <p14:section name="Sample Slides for Visuals" id="{BAB3A466-96C9-4230-9978-795378D75699}">
          <p14:sldIdLst>
            <p14:sldId id="268"/>
            <p14:sldId id="269"/>
            <p14:sldId id="270"/>
          </p14:sldIdLst>
        </p14:section>
        <p14:section name="Case Study" id="{8C0305C9-B152-4FBA-A789-FE1976D53990}">
          <p14:sldIdLst>
            <p14:sldId id="272"/>
            <p14:sldId id="274"/>
          </p14:sldIdLst>
        </p14:section>
        <p14:section name="Conclusion and Summary" id="{790CEF5B-569A-4C2F-BED5-750B08C0E5AD}">
          <p14:sldIdLst>
            <p14:sldId id="275"/>
            <p14:sldId id="276"/>
            <p14:sldId id="277"/>
          </p14:sldIdLst>
        </p14:section>
        <p14:section name="Appendix" id="{3F78B471-41DA-46F2-A8E4-97E471896AB3}">
          <p14:sldIdLst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4" autoAdjust="0"/>
    <p:restoredTop sz="83977" autoAdjust="0"/>
  </p:normalViewPr>
  <p:slideViewPr>
    <p:cSldViewPr>
      <p:cViewPr varScale="1">
        <p:scale>
          <a:sx n="72" d="100"/>
          <a:sy n="72" d="100"/>
        </p:scale>
        <p:origin x="-17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New Employee</c:v>
                </c:pt>
                <c:pt idx="1">
                  <c:v>1 yr</c:v>
                </c:pt>
                <c:pt idx="2">
                  <c:v>2 yr</c:v>
                </c:pt>
                <c:pt idx="3">
                  <c:v>3 yr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2.0</c:v>
                </c:pt>
                <c:pt idx="1">
                  <c:v>3.0</c:v>
                </c:pt>
                <c:pt idx="2">
                  <c:v>5.0</c:v>
                </c:pt>
                <c:pt idx="3">
                  <c:v>8.0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3891544"/>
        <c:axId val="2133893752"/>
      </c:lineChart>
      <c:catAx>
        <c:axId val="2133891544"/>
        <c:scaling>
          <c:orientation val="minMax"/>
        </c:scaling>
        <c:delete val="0"/>
        <c:axPos val="b"/>
        <c:majorTickMark val="out"/>
        <c:minorTickMark val="none"/>
        <c:tickLblPos val="nextTo"/>
        <c:crossAx val="2133893752"/>
        <c:crosses val="autoZero"/>
        <c:auto val="1"/>
        <c:lblAlgn val="ctr"/>
        <c:lblOffset val="100"/>
        <c:noMultiLvlLbl val="0"/>
      </c:catAx>
      <c:valAx>
        <c:axId val="213389375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2133891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4EE5CD8-078F-4590-BF9C-A341A294A016}">
      <dgm:prSet phldrT="[Text]" custT="1"/>
      <dgm:spPr/>
      <dgm:t>
        <a:bodyPr/>
        <a:lstStyle/>
        <a:p>
          <a:r>
            <a:rPr lang="en-US" sz="4400" smtClean="0"/>
            <a:t>1</a:t>
          </a:r>
          <a:endParaRPr lang="en-US" sz="4400" dirty="0"/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en-US" sz="3200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en-US" sz="3200"/>
        </a:p>
      </dgm:t>
    </dgm:pt>
    <dgm:pt modelId="{AA046201-5C4D-445E-BF0B-5C6D2B0A1945}">
      <dgm:prSet phldrT="[Text]" custT="1"/>
      <dgm:spPr/>
      <dgm:t>
        <a:bodyPr/>
        <a:lstStyle/>
        <a:p>
          <a:r>
            <a:rPr lang="en-US" sz="4400" smtClean="0"/>
            <a:t>2</a:t>
          </a:r>
          <a:endParaRPr lang="en-US" sz="4400" dirty="0"/>
        </a:p>
      </dgm:t>
    </dgm:pt>
    <dgm:pt modelId="{FE92FC33-5E0F-4302-9E80-A69E8ACDDE56}" type="parTrans" cxnId="{B8AF1086-D7BE-446F-9133-738B599E9A7D}">
      <dgm:prSet/>
      <dgm:spPr/>
      <dgm:t>
        <a:bodyPr/>
        <a:lstStyle/>
        <a:p>
          <a:endParaRPr lang="en-US" sz="3200"/>
        </a:p>
      </dgm:t>
    </dgm:pt>
    <dgm:pt modelId="{40767EFF-7D52-4469-ACEE-7D28E67337E2}" type="sibTrans" cxnId="{B8AF1086-D7BE-446F-9133-738B599E9A7D}">
      <dgm:prSet/>
      <dgm:spPr/>
      <dgm:t>
        <a:bodyPr/>
        <a:lstStyle/>
        <a:p>
          <a:endParaRPr lang="en-US" sz="3200"/>
        </a:p>
      </dgm:t>
    </dgm:pt>
    <dgm:pt modelId="{C59269D0-92A5-481C-BA64-727AFB0DD545}">
      <dgm:prSet phldrT="[Text]" custT="1"/>
      <dgm:spPr/>
      <dgm:t>
        <a:bodyPr/>
        <a:lstStyle/>
        <a:p>
          <a:r>
            <a: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Explore your new environment</a:t>
          </a:r>
          <a:endParaRPr lang="en-US" sz="3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2CC84D-092F-422A-AA24-A4619DBBB7BE}" type="parTrans" cxnId="{9071FB3B-D26B-4384-BD1A-80C12C62D02C}">
      <dgm:prSet/>
      <dgm:spPr/>
      <dgm:t>
        <a:bodyPr/>
        <a:lstStyle/>
        <a:p>
          <a:endParaRPr lang="en-US" sz="3200"/>
        </a:p>
      </dgm:t>
    </dgm:pt>
    <dgm:pt modelId="{266DE8E8-1339-41C4-B9A7-6148496C7FA9}" type="sibTrans" cxnId="{9071FB3B-D26B-4384-BD1A-80C12C62D02C}">
      <dgm:prSet/>
      <dgm:spPr/>
      <dgm:t>
        <a:bodyPr/>
        <a:lstStyle/>
        <a:p>
          <a:endParaRPr lang="en-US" sz="3200"/>
        </a:p>
      </dgm:t>
    </dgm:pt>
    <dgm:pt modelId="{D1776C8F-2B10-4075-8DF7-7F65AB725ED5}">
      <dgm:prSet phldrT="[Text]" custT="1"/>
      <dgm:spPr/>
      <dgm:t>
        <a:bodyPr/>
        <a:lstStyle/>
        <a:p>
          <a:r>
            <a:rPr lang="en-US" sz="4400" smtClean="0"/>
            <a:t>3</a:t>
          </a:r>
          <a:endParaRPr lang="en-US" sz="4400" dirty="0"/>
        </a:p>
      </dgm:t>
    </dgm:pt>
    <dgm:pt modelId="{7291E740-3E17-41B3-99D3-1D67AE37CC3F}" type="parTrans" cxnId="{7077B78D-FCDC-4519-8416-DC357ACD5043}">
      <dgm:prSet/>
      <dgm:spPr/>
      <dgm:t>
        <a:bodyPr/>
        <a:lstStyle/>
        <a:p>
          <a:endParaRPr lang="en-US" sz="3200"/>
        </a:p>
      </dgm:t>
    </dgm:pt>
    <dgm:pt modelId="{88B75C29-8054-417D-BCE3-878A55118F6D}" type="sibTrans" cxnId="{7077B78D-FCDC-4519-8416-DC357ACD5043}">
      <dgm:prSet/>
      <dgm:spPr/>
      <dgm:t>
        <a:bodyPr/>
        <a:lstStyle/>
        <a:p>
          <a:endParaRPr lang="en-US" sz="3200"/>
        </a:p>
      </dgm:t>
    </dgm:pt>
    <dgm:pt modelId="{6BE4E373-0656-4EDC-821E-BE09C952B1F6}">
      <dgm:prSet phldrT="[Text]" custT="1"/>
      <dgm:spPr/>
      <dgm:t>
        <a:bodyPr/>
        <a:lstStyle/>
        <a:p>
          <a:r>
            <a: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Meet your new colleagues</a:t>
          </a:r>
          <a:endParaRPr lang="en-US" sz="3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4218063-BF94-4304-99BD-B3F7BA4D3C8F}" type="parTrans" cxnId="{119690D4-400B-468B-8BA0-5C9C9E2AFEAF}">
      <dgm:prSet/>
      <dgm:spPr/>
      <dgm:t>
        <a:bodyPr/>
        <a:lstStyle/>
        <a:p>
          <a:endParaRPr lang="en-US" sz="3200"/>
        </a:p>
      </dgm:t>
    </dgm:pt>
    <dgm:pt modelId="{E17B9BF1-2948-497F-8EC7-3BF734D839DB}" type="sibTrans" cxnId="{119690D4-400B-468B-8BA0-5C9C9E2AFEAF}">
      <dgm:prSet/>
      <dgm:spPr/>
      <dgm:t>
        <a:bodyPr/>
        <a:lstStyle/>
        <a:p>
          <a:endParaRPr lang="en-US" sz="3200"/>
        </a:p>
      </dgm:t>
    </dgm:pt>
    <dgm:pt modelId="{1E4D3931-0DBD-4211-A24A-6AF364284B1E}">
      <dgm:prSet phldrT="[Text]" custT="1"/>
      <dgm:spPr/>
      <dgm:t>
        <a:bodyPr/>
        <a:lstStyle/>
        <a:p>
          <a:pPr marL="280988" indent="-280988"/>
          <a:r>
            <a: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Familiarize yourself with your new assignment</a:t>
          </a:r>
          <a:endParaRPr lang="en-US" sz="3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ADAA3D9-7C63-4729-85B0-64C8AF644EEF}" type="sibTrans" cxnId="{63E4D827-0083-4625-9FD6-043D8D32091E}">
      <dgm:prSet/>
      <dgm:spPr/>
      <dgm:t>
        <a:bodyPr/>
        <a:lstStyle/>
        <a:p>
          <a:endParaRPr lang="en-US" sz="3200"/>
        </a:p>
      </dgm:t>
    </dgm:pt>
    <dgm:pt modelId="{FC93695B-FD0E-4353-B1FD-4328F4386DEC}" type="parTrans" cxnId="{63E4D827-0083-4625-9FD6-043D8D32091E}">
      <dgm:prSet/>
      <dgm:spPr/>
      <dgm:t>
        <a:bodyPr/>
        <a:lstStyle/>
        <a:p>
          <a:endParaRPr lang="en-US" sz="3200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407577-18A2-46E0-8805-2838042EB67A}" type="pres">
      <dgm:prSet presAssocID="{74EE5CD8-078F-4590-BF9C-A341A294A016}" presName="linNode" presStyleCnt="0"/>
      <dgm:spPr/>
      <dgm:t>
        <a:bodyPr/>
        <a:lstStyle/>
        <a:p>
          <a:endParaRPr lang="en-US"/>
        </a:p>
      </dgm:t>
    </dgm:pt>
    <dgm:pt modelId="{7E429971-BC57-430F-BB25-C0574E5E39E3}" type="pres">
      <dgm:prSet presAssocID="{74EE5CD8-078F-4590-BF9C-A341A294A016}" presName="parentText" presStyleLbl="node1" presStyleIdx="0" presStyleCnt="3" custLinFactNeighborY="-15667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54B1729-BC98-42C1-9C6C-D65DCBA4358F}" type="pres">
      <dgm:prSet presAssocID="{74EE5CD8-078F-4590-BF9C-A341A294A016}" presName="descendantText" presStyleLbl="alignAccFollowNode1" presStyleIdx="0" presStyleCnt="3" custScaleX="25963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AB8574CC-D4F2-4555-AEE3-F4EE58B11D03}" type="pres">
      <dgm:prSet presAssocID="{CF9FB981-E6ED-4440-AC98-4E4E2ABA2C55}" presName="sp" presStyleCnt="0"/>
      <dgm:spPr/>
      <dgm:t>
        <a:bodyPr/>
        <a:lstStyle/>
        <a:p>
          <a:endParaRPr lang="en-US"/>
        </a:p>
      </dgm:t>
    </dgm:pt>
    <dgm:pt modelId="{85B8F607-FDD8-476A-ADBE-E1250824F294}" type="pres">
      <dgm:prSet presAssocID="{AA046201-5C4D-445E-BF0B-5C6D2B0A1945}" presName="linNode" presStyleCnt="0"/>
      <dgm:spPr/>
      <dgm:t>
        <a:bodyPr/>
        <a:lstStyle/>
        <a:p>
          <a:endParaRPr lang="en-US"/>
        </a:p>
      </dgm:t>
    </dgm:pt>
    <dgm:pt modelId="{C04276DC-EE64-470A-B8BC-09067B8045FA}" type="pres">
      <dgm:prSet presAssocID="{AA046201-5C4D-445E-BF0B-5C6D2B0A1945}" presName="parentText" presStyleLbl="node1" presStyleIdx="1" presStyleCnt="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37A5355-225B-4C6F-AED7-6C620F99EECC}" type="pres">
      <dgm:prSet presAssocID="{AA046201-5C4D-445E-BF0B-5C6D2B0A1945}" presName="descendantText" presStyleLbl="alignAccFollowNode1" presStyleIdx="1" presStyleCnt="3" custScaleX="25963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5ACAA866-A8A8-4183-97B5-CEEAB1525C60}" type="pres">
      <dgm:prSet presAssocID="{40767EFF-7D52-4469-ACEE-7D28E67337E2}" presName="sp" presStyleCnt="0"/>
      <dgm:spPr/>
      <dgm:t>
        <a:bodyPr/>
        <a:lstStyle/>
        <a:p>
          <a:endParaRPr lang="en-US"/>
        </a:p>
      </dgm:t>
    </dgm:pt>
    <dgm:pt modelId="{477213BE-9E91-4950-8451-7F60796F47F4}" type="pres">
      <dgm:prSet presAssocID="{D1776C8F-2B10-4075-8DF7-7F65AB725ED5}" presName="linNode" presStyleCnt="0"/>
      <dgm:spPr/>
      <dgm:t>
        <a:bodyPr/>
        <a:lstStyle/>
        <a:p>
          <a:endParaRPr lang="en-US"/>
        </a:p>
      </dgm:t>
    </dgm:pt>
    <dgm:pt modelId="{F5034101-5B7D-4FE7-B47A-5A48CF39606B}" type="pres">
      <dgm:prSet presAssocID="{D1776C8F-2B10-4075-8DF7-7F65AB725ED5}" presName="parentText" presStyleLbl="node1" presStyleIdx="2" presStyleCnt="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C7C3E6FD-D83F-4BDA-907E-B5EE041DA931}" type="pres">
      <dgm:prSet presAssocID="{D1776C8F-2B10-4075-8DF7-7F65AB725ED5}" presName="descendantText" presStyleLbl="alignAccFollowNode1" presStyleIdx="2" presStyleCnt="3" custScaleX="25963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7077B78D-FCDC-4519-8416-DC357ACD5043}" srcId="{F6FEADD9-F67D-41F5-BA4C-3C84956E7F46}" destId="{D1776C8F-2B10-4075-8DF7-7F65AB725ED5}" srcOrd="2" destOrd="0" parTransId="{7291E740-3E17-41B3-99D3-1D67AE37CC3F}" sibTransId="{88B75C29-8054-417D-BCE3-878A55118F6D}"/>
    <dgm:cxn modelId="{119690D4-400B-468B-8BA0-5C9C9E2AFEAF}" srcId="{D1776C8F-2B10-4075-8DF7-7F65AB725ED5}" destId="{6BE4E373-0656-4EDC-821E-BE09C952B1F6}" srcOrd="0" destOrd="0" parTransId="{34218063-BF94-4304-99BD-B3F7BA4D3C8F}" sibTransId="{E17B9BF1-2948-497F-8EC7-3BF734D839DB}"/>
    <dgm:cxn modelId="{3D887057-7E91-45EF-8E4B-3006C2DFECB4}" type="presOf" srcId="{6BE4E373-0656-4EDC-821E-BE09C952B1F6}" destId="{C7C3E6FD-D83F-4BDA-907E-B5EE041DA931}" srcOrd="0" destOrd="0" presId="urn:microsoft.com/office/officeart/2005/8/layout/vList5"/>
    <dgm:cxn modelId="{B6416E04-E5DE-46CA-AD27-47EBE280D636}" type="presOf" srcId="{C59269D0-92A5-481C-BA64-727AFB0DD545}" destId="{B37A5355-225B-4C6F-AED7-6C620F99EECC}" srcOrd="0" destOrd="0" presId="urn:microsoft.com/office/officeart/2005/8/layout/vList5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5417F3DF-8CAE-4E6C-ADBB-ED6F50084B8E}" type="presOf" srcId="{D1776C8F-2B10-4075-8DF7-7F65AB725ED5}" destId="{F5034101-5B7D-4FE7-B47A-5A48CF39606B}" srcOrd="0" destOrd="0" presId="urn:microsoft.com/office/officeart/2005/8/layout/vList5"/>
    <dgm:cxn modelId="{9071FB3B-D26B-4384-BD1A-80C12C62D02C}" srcId="{AA046201-5C4D-445E-BF0B-5C6D2B0A1945}" destId="{C59269D0-92A5-481C-BA64-727AFB0DD545}" srcOrd="0" destOrd="0" parTransId="{312CC84D-092F-422A-AA24-A4619DBBB7BE}" sibTransId="{266DE8E8-1339-41C4-B9A7-6148496C7FA9}"/>
    <dgm:cxn modelId="{B8AF1086-D7BE-446F-9133-738B599E9A7D}" srcId="{F6FEADD9-F67D-41F5-BA4C-3C84956E7F46}" destId="{AA046201-5C4D-445E-BF0B-5C6D2B0A1945}" srcOrd="1" destOrd="0" parTransId="{FE92FC33-5E0F-4302-9E80-A69E8ACDDE56}" sibTransId="{40767EFF-7D52-4469-ACEE-7D28E67337E2}"/>
    <dgm:cxn modelId="{DBCA7E61-D822-40A0-A27A-D7E092386A0B}" type="presOf" srcId="{F6FEADD9-F67D-41F5-BA4C-3C84956E7F46}" destId="{AAE7A1E6-6847-453D-B55B-8A82BF138C1D}" srcOrd="0" destOrd="0" presId="urn:microsoft.com/office/officeart/2005/8/layout/vList5"/>
    <dgm:cxn modelId="{9A0DCB65-9DCB-4972-9768-1762E4116F3C}" type="presOf" srcId="{74EE5CD8-078F-4590-BF9C-A341A294A016}" destId="{7E429971-BC57-430F-BB25-C0574E5E39E3}" srcOrd="0" destOrd="0" presId="urn:microsoft.com/office/officeart/2005/8/layout/vList5"/>
    <dgm:cxn modelId="{63E4D827-0083-4625-9FD6-043D8D32091E}" srcId="{74EE5CD8-078F-4590-BF9C-A341A294A016}" destId="{1E4D3931-0DBD-4211-A24A-6AF364284B1E}" srcOrd="0" destOrd="0" parTransId="{FC93695B-FD0E-4353-B1FD-4328F4386DEC}" sibTransId="{CADAA3D9-7C63-4729-85B0-64C8AF644EEF}"/>
    <dgm:cxn modelId="{1D12F37E-DF42-400C-B5B5-A8FAF49EC0EC}" type="presOf" srcId="{1E4D3931-0DBD-4211-A24A-6AF364284B1E}" destId="{D54B1729-BC98-42C1-9C6C-D65DCBA4358F}" srcOrd="0" destOrd="0" presId="urn:microsoft.com/office/officeart/2005/8/layout/vList5"/>
    <dgm:cxn modelId="{AFF7133D-5E9D-4613-9299-006F9E49301B}" type="presOf" srcId="{AA046201-5C4D-445E-BF0B-5C6D2B0A1945}" destId="{C04276DC-EE64-470A-B8BC-09067B8045FA}" srcOrd="0" destOrd="0" presId="urn:microsoft.com/office/officeart/2005/8/layout/vList5"/>
    <dgm:cxn modelId="{1E18118B-9778-4714-A249-2B714D5427F7}" type="presParOf" srcId="{AAE7A1E6-6847-453D-B55B-8A82BF138C1D}" destId="{C4407577-18A2-46E0-8805-2838042EB67A}" srcOrd="0" destOrd="0" presId="urn:microsoft.com/office/officeart/2005/8/layout/vList5"/>
    <dgm:cxn modelId="{84152E8A-21A6-4CAF-BC09-47C13F4FFFB8}" type="presParOf" srcId="{C4407577-18A2-46E0-8805-2838042EB67A}" destId="{7E429971-BC57-430F-BB25-C0574E5E39E3}" srcOrd="0" destOrd="0" presId="urn:microsoft.com/office/officeart/2005/8/layout/vList5"/>
    <dgm:cxn modelId="{1D51832F-3B38-483B-8C08-BDD413206841}" type="presParOf" srcId="{C4407577-18A2-46E0-8805-2838042EB67A}" destId="{D54B1729-BC98-42C1-9C6C-D65DCBA4358F}" srcOrd="1" destOrd="0" presId="urn:microsoft.com/office/officeart/2005/8/layout/vList5"/>
    <dgm:cxn modelId="{F2BB24AB-7DB6-4F0F-92D8-664E0F322520}" type="presParOf" srcId="{AAE7A1E6-6847-453D-B55B-8A82BF138C1D}" destId="{AB8574CC-D4F2-4555-AEE3-F4EE58B11D03}" srcOrd="1" destOrd="0" presId="urn:microsoft.com/office/officeart/2005/8/layout/vList5"/>
    <dgm:cxn modelId="{3F47CC38-27AC-4E4E-92A2-FDE046382C80}" type="presParOf" srcId="{AAE7A1E6-6847-453D-B55B-8A82BF138C1D}" destId="{85B8F607-FDD8-476A-ADBE-E1250824F294}" srcOrd="2" destOrd="0" presId="urn:microsoft.com/office/officeart/2005/8/layout/vList5"/>
    <dgm:cxn modelId="{B4BBC5E0-69C0-4FD2-84A6-C47E62DEA28D}" type="presParOf" srcId="{85B8F607-FDD8-476A-ADBE-E1250824F294}" destId="{C04276DC-EE64-470A-B8BC-09067B8045FA}" srcOrd="0" destOrd="0" presId="urn:microsoft.com/office/officeart/2005/8/layout/vList5"/>
    <dgm:cxn modelId="{71B90C6E-E0F2-4EE1-8864-5914AAFA20A7}" type="presParOf" srcId="{85B8F607-FDD8-476A-ADBE-E1250824F294}" destId="{B37A5355-225B-4C6F-AED7-6C620F99EECC}" srcOrd="1" destOrd="0" presId="urn:microsoft.com/office/officeart/2005/8/layout/vList5"/>
    <dgm:cxn modelId="{E6DEED78-0C33-4D1D-A595-AFE4311369E4}" type="presParOf" srcId="{AAE7A1E6-6847-453D-B55B-8A82BF138C1D}" destId="{5ACAA866-A8A8-4183-97B5-CEEAB1525C60}" srcOrd="3" destOrd="0" presId="urn:microsoft.com/office/officeart/2005/8/layout/vList5"/>
    <dgm:cxn modelId="{FD2A22C3-24B0-4E4D-A3BC-79528D3FBC48}" type="presParOf" srcId="{AAE7A1E6-6847-453D-B55B-8A82BF138C1D}" destId="{477213BE-9E91-4950-8451-7F60796F47F4}" srcOrd="4" destOrd="0" presId="urn:microsoft.com/office/officeart/2005/8/layout/vList5"/>
    <dgm:cxn modelId="{2D9E3819-8AF8-4F78-AD5E-1D892BCE0381}" type="presParOf" srcId="{477213BE-9E91-4950-8451-7F60796F47F4}" destId="{F5034101-5B7D-4FE7-B47A-5A48CF39606B}" srcOrd="0" destOrd="0" presId="urn:microsoft.com/office/officeart/2005/8/layout/vList5"/>
    <dgm:cxn modelId="{5FD7E964-E46A-45B4-A545-5D657B6094BB}" type="presParOf" srcId="{477213BE-9E91-4950-8451-7F60796F47F4}" destId="{C7C3E6FD-D83F-4BDA-907E-B5EE041DA9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3066871" y="-1848315"/>
          <a:ext cx="1047750" cy="501028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0988" lvl="1" indent="-280988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Familiarize yourself with your new assignment</a:t>
          </a:r>
          <a:endParaRPr lang="en-US" sz="3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085603" y="132953"/>
        <a:ext cx="5010287" cy="1047750"/>
      </dsp:txXfrm>
    </dsp:sp>
    <dsp:sp modelId="{7E429971-BC57-430F-BB25-C0574E5E39E3}">
      <dsp:nvSpPr>
        <dsp:cNvPr id="0" name=""/>
        <dsp:cNvSpPr/>
      </dsp:nvSpPr>
      <dsp:spPr>
        <a:xfrm>
          <a:off x="109" y="0"/>
          <a:ext cx="1085492" cy="130968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smtClean="0"/>
            <a:t>1</a:t>
          </a:r>
          <a:endParaRPr lang="en-US" sz="4400" kern="1200" dirty="0"/>
        </a:p>
      </dsp:txBody>
      <dsp:txXfrm>
        <a:off x="53098" y="52989"/>
        <a:ext cx="979514" cy="1203709"/>
      </dsp:txXfrm>
    </dsp:sp>
    <dsp:sp modelId="{B37A5355-225B-4C6F-AED7-6C620F99EECC}">
      <dsp:nvSpPr>
        <dsp:cNvPr id="0" name=""/>
        <dsp:cNvSpPr/>
      </dsp:nvSpPr>
      <dsp:spPr>
        <a:xfrm rot="5400000">
          <a:off x="3066871" y="-473143"/>
          <a:ext cx="1047750" cy="5010287"/>
        </a:xfrm>
        <a:prstGeom prst="rect">
          <a:avLst/>
        </a:prstGeom>
        <a:solidFill>
          <a:schemeClr val="accent3">
            <a:tint val="40000"/>
            <a:alpha val="90000"/>
            <a:hueOff val="5358426"/>
            <a:satOff val="-6896"/>
            <a:lumOff val="-53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5358426"/>
              <a:satOff val="-6896"/>
              <a:lumOff val="-5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Explore your new environment</a:t>
          </a:r>
          <a:endParaRPr lang="en-US" sz="3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085603" y="1508125"/>
        <a:ext cx="5010287" cy="1047750"/>
      </dsp:txXfrm>
    </dsp:sp>
    <dsp:sp modelId="{C04276DC-EE64-470A-B8BC-09067B8045FA}">
      <dsp:nvSpPr>
        <dsp:cNvPr id="0" name=""/>
        <dsp:cNvSpPr/>
      </dsp:nvSpPr>
      <dsp:spPr>
        <a:xfrm>
          <a:off x="109" y="1377156"/>
          <a:ext cx="1085492" cy="1309687"/>
        </a:xfrm>
        <a:prstGeom prst="roundRect">
          <a:avLst/>
        </a:prstGeom>
        <a:gradFill rotWithShape="0">
          <a:gsLst>
            <a:gs pos="0">
              <a:schemeClr val="accent3">
                <a:hueOff val="5625133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3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3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smtClean="0"/>
            <a:t>2</a:t>
          </a:r>
          <a:endParaRPr lang="en-US" sz="4400" kern="1200" dirty="0"/>
        </a:p>
      </dsp:txBody>
      <dsp:txXfrm>
        <a:off x="53098" y="1430145"/>
        <a:ext cx="979514" cy="1203709"/>
      </dsp:txXfrm>
    </dsp:sp>
    <dsp:sp modelId="{C7C3E6FD-D83F-4BDA-907E-B5EE041DA931}">
      <dsp:nvSpPr>
        <dsp:cNvPr id="0" name=""/>
        <dsp:cNvSpPr/>
      </dsp:nvSpPr>
      <dsp:spPr>
        <a:xfrm rot="5400000">
          <a:off x="3066871" y="902028"/>
          <a:ext cx="1047750" cy="5010287"/>
        </a:xfrm>
        <a:prstGeom prst="rect">
          <a:avLst/>
        </a:prstGeom>
        <a:solidFill>
          <a:schemeClr val="accent3">
            <a:tint val="40000"/>
            <a:alpha val="90000"/>
            <a:hueOff val="10716852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2"/>
              <a:satOff val="-13793"/>
              <a:lumOff val="-10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Meet your new colleagues</a:t>
          </a:r>
          <a:endParaRPr lang="en-US" sz="3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085603" y="2883296"/>
        <a:ext cx="5010287" cy="1047750"/>
      </dsp:txXfrm>
    </dsp:sp>
    <dsp:sp modelId="{F5034101-5B7D-4FE7-B47A-5A48CF39606B}">
      <dsp:nvSpPr>
        <dsp:cNvPr id="0" name=""/>
        <dsp:cNvSpPr/>
      </dsp:nvSpPr>
      <dsp:spPr>
        <a:xfrm>
          <a:off x="109" y="2752328"/>
          <a:ext cx="1085492" cy="1309687"/>
        </a:xfrm>
        <a:prstGeom prst="roundRect">
          <a:avLst/>
        </a:prstGeom>
        <a:gradFill rotWithShape="0">
          <a:gsLst>
            <a:gs pos="0">
              <a:schemeClr val="accent3">
                <a:hueOff val="11250266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6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6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smtClean="0"/>
            <a:t>3</a:t>
          </a:r>
          <a:endParaRPr lang="en-US" sz="4400" kern="1200" dirty="0"/>
        </a:p>
      </dsp:txBody>
      <dsp:txXfrm>
        <a:off x="53098" y="2805317"/>
        <a:ext cx="979514" cy="12037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1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template can be used as a starter file for presenting training materials in a group setting.</a:t>
            </a:r>
          </a:p>
          <a:p>
            <a:endParaRPr lang="en-US" dirty="0" smtClean="0"/>
          </a:p>
          <a:p>
            <a:pPr lvl="0"/>
            <a:r>
              <a:rPr lang="en-US" sz="1200" b="1" dirty="0" smtClean="0"/>
              <a:t>Sections</a:t>
            </a:r>
            <a:endParaRPr lang="en-US" sz="1200" b="0" dirty="0" smtClean="0"/>
          </a:p>
          <a:p>
            <a:pPr lvl="0"/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Sections can help to organize your slides or facilitate collaboration between multiple authors. On the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 under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Slides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Section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Section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en-US" sz="1200" b="1" dirty="0" smtClean="0"/>
          </a:p>
          <a:p>
            <a:pPr lvl="0"/>
            <a:r>
              <a:rPr lang="en-US" sz="1200" b="1" dirty="0" smtClean="0"/>
              <a:t>Notes</a:t>
            </a:r>
          </a:p>
          <a:p>
            <a:pPr lvl="0"/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the Notes pane for delivery notes or to provide additional details for the audience. You can see these notes in Presenter View during your presentation. </a:t>
            </a:r>
          </a:p>
          <a:p>
            <a:pPr lvl="0"/>
            <a:r>
              <a:rPr lang="en-US" sz="1200" dirty="0" smtClean="0"/>
              <a:t>Keep in mind the font size (important for accessibility, visibility, videotaping, and online production)</a:t>
            </a:r>
          </a:p>
          <a:p>
            <a:pPr lvl="0"/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Coordinated colors </a:t>
            </a:r>
          </a:p>
          <a:p>
            <a:pPr lvl="0">
              <a:buFontTx/>
              <a:buNone/>
            </a:pPr>
            <a:r>
              <a:rPr lang="en-US" sz="1200" dirty="0" smtClean="0"/>
              <a:t>Pay particular attention to the graphs, charts, and text boxes.</a:t>
            </a:r>
            <a:r>
              <a:rPr lang="en-US" sz="1200" baseline="0" dirty="0" smtClean="0"/>
              <a:t> </a:t>
            </a:r>
            <a:endParaRPr lang="en-US" sz="1200" dirty="0" smtClean="0"/>
          </a:p>
          <a:p>
            <a:pPr lvl="0"/>
            <a:r>
              <a:rPr lang="en-US" sz="1200" dirty="0" smtClean="0"/>
              <a:t>Consider that attendees will print in black and white or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 Run a test print to make sure your colors work when printed in pure black and white and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</a:t>
            </a:r>
          </a:p>
          <a:p>
            <a:pPr lvl="0">
              <a:buFontTx/>
              <a:buNone/>
            </a:pPr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Graphics, tables, and graphs</a:t>
            </a:r>
          </a:p>
          <a:p>
            <a:pPr lvl="0"/>
            <a:r>
              <a:rPr lang="en-US" sz="1200" dirty="0" smtClean="0"/>
              <a:t>Keep it simple: If possible, use consistent, non-distracting styles and colors.</a:t>
            </a:r>
          </a:p>
          <a:p>
            <a:pPr lvl="0"/>
            <a:r>
              <a:rPr lang="en-US" sz="1200" dirty="0" smtClean="0"/>
              <a:t>Label all graphs and tables.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Microsoft </a:t>
            </a:r>
            <a:r>
              <a:rPr lang="en-US" b="1" smtClean="0"/>
              <a:t>Engineering Excellence</a:t>
            </a:r>
            <a:endParaRPr lang="en-US" smtClean="0"/>
          </a:p>
        </p:txBody>
      </p:sp>
      <p:sp>
        <p:nvSpPr>
          <p:cNvPr id="47107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Microsoft Confidential</a:t>
            </a:r>
          </a:p>
        </p:txBody>
      </p:sp>
      <p:sp>
        <p:nvSpPr>
          <p:cNvPr id="47108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19570C-A909-40C0-B9F8-7AD3BA2C3C5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71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3"/>
            <a:ext cx="6261652" cy="4593861"/>
          </a:xfrm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there is relevant</a:t>
            </a:r>
            <a:r>
              <a:rPr lang="en-US" baseline="0" dirty="0" smtClean="0"/>
              <a:t> video content, such as a case study video, demo of a product, or other training materials, include it in the presentation as well. </a:t>
            </a:r>
            <a:endParaRPr lang="en-US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a case study or</a:t>
            </a:r>
            <a:r>
              <a:rPr lang="en-US" baseline="0" dirty="0" smtClean="0"/>
              <a:t> class simulation to encourage discussion and apply lessons.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</a:t>
            </a:r>
            <a:r>
              <a:rPr lang="en-US" baseline="0" dirty="0" smtClean="0"/>
              <a:t> outcomes of the case study or class simulation.</a:t>
            </a:r>
          </a:p>
          <a:p>
            <a:r>
              <a:rPr lang="en-US" baseline="0" dirty="0" smtClean="0"/>
              <a:t>Cover best practices.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Summarize presentation content by restating the important points from the lessons.</a:t>
            </a:r>
          </a:p>
          <a:p>
            <a:r>
              <a:rPr lang="en-US" dirty="0" smtClean="0"/>
              <a:t>What do you want the audience to remember when they leave your </a:t>
            </a:r>
            <a:r>
              <a:rPr lang="en-US" smtClean="0"/>
              <a:t>presentation?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0963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0964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CEDE57-F8FE-4B43-B511-2E9F76624F74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409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449263"/>
            <a:ext cx="4541837" cy="3408362"/>
          </a:xfrm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9472"/>
            <a:ext cx="6261652" cy="4593861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1987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1988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44A5F-6CE4-493C-A0D7-6834FF76660C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4"/>
            <a:ext cx="6261652" cy="4554823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3011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3012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FF76F4-FC11-42FE-9D94-04E3E6D16C06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430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3"/>
            <a:ext cx="6261652" cy="4603230"/>
          </a:xfrm>
          <a:noFill/>
          <a:ln/>
        </p:spPr>
        <p:txBody>
          <a:bodyPr/>
          <a:lstStyle/>
          <a:p>
            <a:r>
              <a:rPr lang="en-US" dirty="0" smtClean="0"/>
              <a:t>Is your presentation as crisp as possible? Consider moving extra content to the appendix.</a:t>
            </a:r>
          </a:p>
          <a:p>
            <a:r>
              <a:rPr lang="en-US" dirty="0" smtClean="0"/>
              <a:t>Use appendix slides to store content that you might want to refer to during the Question slide or that may be useful for attendees to investigate deeper in the future.</a:t>
            </a:r>
          </a:p>
          <a:p>
            <a:pPr>
              <a:buFontTx/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another option for an overview slide.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What</a:t>
            </a:r>
            <a:r>
              <a:rPr lang="en-US" b="0" baseline="0" dirty="0" smtClean="0"/>
              <a:t> will the audience be able to do after this training is complete?</a:t>
            </a:r>
            <a:r>
              <a:rPr lang="en-US" dirty="0" smtClean="0"/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Briefly describe each objective and how the audience will benefit from this presentation.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Use a section header for each of the topics, so there is a clear transition to the audience.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slides to each topic section as necessary, including slides with tables, graphs, and images. </a:t>
            </a:r>
          </a:p>
          <a:p>
            <a:r>
              <a:rPr lang="en-US" dirty="0" smtClean="0"/>
              <a:t>See next section for sample</a:t>
            </a:r>
            <a:r>
              <a:rPr lang="en-US" baseline="0" dirty="0" smtClean="0"/>
              <a:t> </a:t>
            </a:r>
            <a:r>
              <a:rPr lang="en-US" dirty="0" smtClean="0"/>
              <a:t>table,</a:t>
            </a:r>
            <a:r>
              <a:rPr lang="en-US" baseline="0" dirty="0" smtClean="0"/>
              <a:t> graph, image, and video layouts.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Keep it brief. Make your text as brief as possible to maintain a larger font size.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Microsoft </a:t>
            </a:r>
            <a:r>
              <a:rPr lang="en-US" b="1" smtClean="0"/>
              <a:t>Engineering Excellence</a:t>
            </a:r>
            <a:endParaRPr lang="en-US" smtClean="0"/>
          </a:p>
        </p:txBody>
      </p:sp>
      <p:sp>
        <p:nvSpPr>
          <p:cNvPr id="46083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Microsoft Confidential</a:t>
            </a:r>
          </a:p>
        </p:txBody>
      </p:sp>
      <p:sp>
        <p:nvSpPr>
          <p:cNvPr id="46084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C51ECC-86A3-4073-ADEB-F5E3C216F85C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60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3"/>
            <a:ext cx="6261652" cy="4593861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>
              <a:defRPr baseline="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>
              <a:defRPr baseline="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2/6/23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62" r:id="rId10"/>
    <p:sldLayoutId id="2147483654" r:id="rId11"/>
    <p:sldLayoutId id="2147483655" r:id="rId12"/>
    <p:sldLayoutId id="2147483663" r:id="rId13"/>
  </p:sldLayoutIdLst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Relationship Id="rId1" Type="http://schemas.openxmlformats.org/officeDocument/2006/relationships/tags" Target="../tags/tag1.xml"/><Relationship Id="rId2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4" Type="http://schemas.openxmlformats.org/officeDocument/2006/relationships/slideLayout" Target="../slideLayouts/slideLayout4.xml"/><Relationship Id="rId5" Type="http://schemas.openxmlformats.org/officeDocument/2006/relationships/notesSlide" Target="../notesSlides/notesSlide5.xml"/><Relationship Id="rId6" Type="http://schemas.openxmlformats.org/officeDocument/2006/relationships/image" Target="../media/image10.jpeg"/><Relationship Id="rId1" Type="http://schemas.openxmlformats.org/officeDocument/2006/relationships/tags" Target="../tags/tag6.xml"/><Relationship Id="rId2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7.xml"/><Relationship Id="rId5" Type="http://schemas.openxmlformats.org/officeDocument/2006/relationships/chart" Target="../charts/chart1.xml"/><Relationship Id="rId6" Type="http://schemas.openxmlformats.org/officeDocument/2006/relationships/image" Target="../media/image11.jpeg"/><Relationship Id="rId1" Type="http://schemas.openxmlformats.org/officeDocument/2006/relationships/tags" Target="../tags/tag9.xml"/><Relationship Id="rId2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8.xml"/><Relationship Id="rId6" Type="http://schemas.openxmlformats.org/officeDocument/2006/relationships/hyperlink" Target="mailto:Jim@greatcompany.com" TargetMode="External"/><Relationship Id="rId7" Type="http://schemas.openxmlformats.org/officeDocument/2006/relationships/hyperlink" Target="mailto:Dee@greatcompany.Com" TargetMode="External"/><Relationship Id="rId8" Type="http://schemas.openxmlformats.org/officeDocument/2006/relationships/hyperlink" Target="mailto:Mavis@greatcompany.com" TargetMode="External"/><Relationship Id="rId9" Type="http://schemas.openxmlformats.org/officeDocument/2006/relationships/hyperlink" Target="mailto:Doug@company.com" TargetMode="External"/><Relationship Id="rId1" Type="http://schemas.openxmlformats.org/officeDocument/2006/relationships/tags" Target="../tags/tag11.xml"/><Relationship Id="rId2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notesSlide" Target="../notesSlides/notesSlide9.xml"/><Relationship Id="rId1" Type="http://schemas.openxmlformats.org/officeDocument/2006/relationships/tags" Target="../tags/tag14.xml"/><Relationship Id="rId2" Type="http://schemas.openxmlformats.org/officeDocument/2006/relationships/tags" Target="../tags/tag15.xml"/><Relationship Id="rId3" Type="http://schemas.openxmlformats.org/officeDocument/2006/relationships/tags" Target="../tags/tag16.xml"/><Relationship Id="rId4" Type="http://schemas.openxmlformats.org/officeDocument/2006/relationships/tags" Target="../tags/tag17.xml"/><Relationship Id="rId5" Type="http://schemas.openxmlformats.org/officeDocument/2006/relationships/tags" Target="../tags/tag18.xml"/><Relationship Id="rId6" Type="http://schemas.openxmlformats.org/officeDocument/2006/relationships/tags" Target="../tags/tag19.xml"/><Relationship Id="rId7" Type="http://schemas.openxmlformats.org/officeDocument/2006/relationships/tags" Target="../tags/tag20.xml"/><Relationship Id="rId8" Type="http://schemas.openxmlformats.org/officeDocument/2006/relationships/tags" Target="../tags/tag21.xml"/><Relationship Id="rId9" Type="http://schemas.openxmlformats.org/officeDocument/2006/relationships/tags" Target="../tags/tag22.xml"/><Relationship Id="rId10" Type="http://schemas.openxmlformats.org/officeDocument/2006/relationships/tags" Target="../tags/tag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4" Type="http://schemas.openxmlformats.org/officeDocument/2006/relationships/slideLayout" Target="../slideLayouts/slideLayout10.xml"/><Relationship Id="rId5" Type="http://schemas.openxmlformats.org/officeDocument/2006/relationships/notesSlide" Target="../notesSlides/notesSlide10.xml"/><Relationship Id="rId6" Type="http://schemas.openxmlformats.org/officeDocument/2006/relationships/image" Target="../media/image12.jpeg"/><Relationship Id="rId1" Type="http://schemas.openxmlformats.org/officeDocument/2006/relationships/tags" Target="../tags/tag24.xml"/><Relationship Id="rId2" Type="http://schemas.openxmlformats.org/officeDocument/2006/relationships/tags" Target="../tags/tag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11.xml"/><Relationship Id="rId6" Type="http://schemas.openxmlformats.org/officeDocument/2006/relationships/image" Target="../media/image13.jpeg"/><Relationship Id="rId1" Type="http://schemas.openxmlformats.org/officeDocument/2006/relationships/tags" Target="../tags/tag27.xml"/><Relationship Id="rId2" Type="http://schemas.openxmlformats.org/officeDocument/2006/relationships/tags" Target="../tags/tag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12.xml"/><Relationship Id="rId6" Type="http://schemas.openxmlformats.org/officeDocument/2006/relationships/image" Target="../media/image13.jpeg"/><Relationship Id="rId1" Type="http://schemas.openxmlformats.org/officeDocument/2006/relationships/tags" Target="../tags/tag30.xml"/><Relationship Id="rId2" Type="http://schemas.openxmlformats.org/officeDocument/2006/relationships/tags" Target="../tags/tag3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13.xml"/><Relationship Id="rId1" Type="http://schemas.openxmlformats.org/officeDocument/2006/relationships/tags" Target="../tags/tag33.xml"/><Relationship Id="rId2" Type="http://schemas.openxmlformats.org/officeDocument/2006/relationships/tags" Target="../tags/tag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2.xml"/><Relationship Id="rId1" Type="http://schemas.openxmlformats.org/officeDocument/2006/relationships/tags" Target="../tags/tag4.xml"/><Relationship Id="rId2" Type="http://schemas.openxmlformats.org/officeDocument/2006/relationships/tags" Target="../tags/tag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14.xml"/><Relationship Id="rId1" Type="http://schemas.openxmlformats.org/officeDocument/2006/relationships/tags" Target="../tags/tag36.xml"/><Relationship Id="rId2" Type="http://schemas.openxmlformats.org/officeDocument/2006/relationships/tags" Target="../tags/tag3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5.xml"/><Relationship Id="rId1" Type="http://schemas.openxmlformats.org/officeDocument/2006/relationships/tags" Target="../tags/tag39.xml"/><Relationship Id="rId2" Type="http://schemas.openxmlformats.org/officeDocument/2006/relationships/tags" Target="../tags/tag4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6.xml"/><Relationship Id="rId1" Type="http://schemas.openxmlformats.org/officeDocument/2006/relationships/tags" Target="../tags/tag41.xml"/><Relationship Id="rId2" Type="http://schemas.openxmlformats.org/officeDocument/2006/relationships/tags" Target="../tags/tag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38200" y="1371600"/>
            <a:ext cx="7932824" cy="2590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Table of specification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2209800" y="3200400"/>
            <a:ext cx="6525128" cy="18288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February 6, 2023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 smtClean="0"/>
              <a:t>Tadian</a:t>
            </a:r>
            <a:r>
              <a:rPr lang="en-US" sz="3600" dirty="0" smtClean="0"/>
              <a:t>, </a:t>
            </a:r>
            <a:r>
              <a:rPr lang="en-US" sz="3600" dirty="0"/>
              <a:t>Mt. </a:t>
            </a:r>
            <a:r>
              <a:rPr lang="en-US" sz="3600" dirty="0" smtClean="0"/>
              <a:t>Province</a:t>
            </a:r>
            <a:endParaRPr lang="en-US" sz="3600" dirty="0" smtClean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828800" y="1752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301752"/>
            <a:ext cx="8077200" cy="1143000"/>
          </a:xfrm>
        </p:spPr>
        <p:txBody>
          <a:bodyPr/>
          <a:lstStyle/>
          <a:p>
            <a:r>
              <a:rPr lang="en-US" dirty="0" smtClean="0"/>
              <a:t>Today’s Overview 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306168"/>
            <a:ext cx="8077200" cy="11430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838200" y="1524000"/>
            <a:ext cx="3733800" cy="45259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Technology </a:t>
            </a:r>
          </a:p>
          <a:p>
            <a:r>
              <a:rPr lang="en-US" sz="3200" dirty="0"/>
              <a:t>Procedure</a:t>
            </a:r>
          </a:p>
          <a:p>
            <a:r>
              <a:rPr lang="en-US" sz="3200" dirty="0" smtClean="0"/>
              <a:t>Policies</a:t>
            </a:r>
          </a:p>
          <a:p>
            <a:r>
              <a:rPr lang="en-US" sz="3200" dirty="0" smtClean="0"/>
              <a:t>Benefits 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1676400"/>
            <a:ext cx="3464393" cy="44026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custDataLst>
      <p:tags r:id="rId1"/>
    </p:custData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07407E-6 C 0.02309 -4.07407E-6 0.04184 0.02477 0.04184 0.05533 C 0.04184 0.08612 0.02309 0.11112 3.61111E-6 0.11112 C -0.02292 0.11112 -0.0415 0.08612 -0.0415 0.05533 C -0.0415 0.02477 -0.02292 -4.07407E-6 3.61111E-6 -4.07407E-6 Z " pathEditMode="relative" rAng="0" ptsTypes="fffff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New Work</a:t>
            </a:r>
            <a:endParaRPr lang="en-US" sz="5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41248" y="152400"/>
            <a:ext cx="5178552" cy="1143000"/>
          </a:xfrm>
        </p:spPr>
        <p:txBody>
          <a:bodyPr/>
          <a:lstStyle/>
          <a:p>
            <a:r>
              <a:rPr lang="en-US" dirty="0" smtClean="0"/>
              <a:t>New 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295400"/>
            <a:ext cx="5257800" cy="1066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technology learning curve</a:t>
            </a:r>
            <a:endParaRPr lang="en-US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1050414" y="2333812"/>
          <a:ext cx="47625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48400" y="0"/>
            <a:ext cx="2997200" cy="6858000"/>
          </a:xfrm>
          <a:prstGeom prst="rect">
            <a:avLst/>
          </a:prstGeom>
        </p:spPr>
      </p:pic>
      <p:sp>
        <p:nvSpPr>
          <p:cNvPr id="6" name="5-Point Star 5"/>
          <p:cNvSpPr/>
          <p:nvPr/>
        </p:nvSpPr>
        <p:spPr>
          <a:xfrm>
            <a:off x="4953000" y="2286000"/>
            <a:ext cx="685800" cy="685800"/>
          </a:xfrm>
          <a:prstGeom prst="star5">
            <a:avLst/>
          </a:prstGeom>
          <a:solidFill>
            <a:schemeClr val="accent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Who’s Who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3"/>
            </p:custDataLst>
          </p:nvPr>
        </p:nvGraphicFramePr>
        <p:xfrm>
          <a:off x="2041634" y="1838434"/>
          <a:ext cx="5486400" cy="33274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866507"/>
                <a:gridCol w="3619893"/>
              </a:tblGrid>
              <a:tr h="665480">
                <a:tc>
                  <a:txBody>
                    <a:bodyPr/>
                    <a:lstStyle/>
                    <a:p>
                      <a:r>
                        <a:rPr lang="en-US" dirty="0" smtClean="0"/>
                        <a:t>Lead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Contact information</a:t>
                      </a:r>
                      <a:endParaRPr lang="en-US" dirty="0"/>
                    </a:p>
                  </a:txBody>
                  <a:tcPr anchor="b"/>
                </a:tc>
              </a:tr>
              <a:tr h="665480">
                <a:tc>
                  <a:txBody>
                    <a:bodyPr/>
                    <a:lstStyle/>
                    <a:p>
                      <a:r>
                        <a:rPr lang="en-US" dirty="0" smtClean="0"/>
                        <a:t>Jim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6"/>
                        </a:rPr>
                        <a:t>Jim@company.com</a:t>
                      </a:r>
                      <a:endParaRPr lang="en-US" dirty="0"/>
                    </a:p>
                  </a:txBody>
                  <a:tcPr/>
                </a:tc>
              </a:tr>
              <a:tr h="665480">
                <a:tc>
                  <a:txBody>
                    <a:bodyPr/>
                    <a:lstStyle/>
                    <a:p>
                      <a:r>
                        <a:rPr lang="en-US" dirty="0" smtClean="0"/>
                        <a:t>Dee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7"/>
                        </a:rPr>
                        <a:t>Dee@gcompany.com</a:t>
                      </a:r>
                      <a:endParaRPr lang="en-US" dirty="0"/>
                    </a:p>
                  </a:txBody>
                  <a:tcPr/>
                </a:tc>
              </a:tr>
              <a:tr h="665480">
                <a:tc>
                  <a:txBody>
                    <a:bodyPr/>
                    <a:lstStyle/>
                    <a:p>
                      <a:r>
                        <a:rPr lang="en-US" dirty="0" smtClean="0"/>
                        <a:t>Mavis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8"/>
                        </a:rPr>
                        <a:t>Mavis</a:t>
                      </a:r>
                      <a:r>
                        <a:rPr lang="en-US" baseline="0" dirty="0" smtClean="0">
                          <a:hlinkClick r:id="rId8"/>
                        </a:rPr>
                        <a:t>@company.com</a:t>
                      </a:r>
                      <a:endParaRPr lang="en-US" dirty="0"/>
                    </a:p>
                  </a:txBody>
                  <a:tcPr/>
                </a:tc>
              </a:tr>
              <a:tr h="665480">
                <a:tc>
                  <a:txBody>
                    <a:bodyPr/>
                    <a:lstStyle/>
                    <a:p>
                      <a:r>
                        <a:rPr lang="en-US" dirty="0" smtClean="0"/>
                        <a:t>Doug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9"/>
                        </a:rPr>
                        <a:t>Doug@company.com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Line 2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249363" y="5799138"/>
            <a:ext cx="7208837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627715" name="Line 3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 flipV="1">
            <a:off x="1242990" y="1898319"/>
            <a:ext cx="15875" cy="3916363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2532" name="Text Box 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447800" y="5862638"/>
            <a:ext cx="6781800" cy="36933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normAutofit/>
          </a:bodyPr>
          <a:lstStyle/>
          <a:p>
            <a:pPr algn="ctr"/>
            <a:r>
              <a:rPr lang="en-US" dirty="0" smtClean="0"/>
              <a:t>Time Spent</a:t>
            </a:r>
            <a:endParaRPr lang="en-US" dirty="0">
              <a:effectLst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 rot="-5400000">
            <a:off x="-908003" y="3759802"/>
            <a:ext cx="3709340" cy="36933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normAutofit/>
          </a:bodyPr>
          <a:lstStyle/>
          <a:p>
            <a:pPr algn="ctr"/>
            <a:r>
              <a:rPr lang="en-US" dirty="0" smtClean="0">
                <a:effectLst/>
              </a:rPr>
              <a:t>Projects Worked On</a:t>
            </a:r>
            <a:endParaRPr lang="en-US" dirty="0">
              <a:effectLst/>
            </a:endParaRPr>
          </a:p>
        </p:txBody>
      </p:sp>
      <p:sp>
        <p:nvSpPr>
          <p:cNvPr id="627722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invGray">
          <a:xfrm>
            <a:off x="1756484" y="4329094"/>
            <a:ext cx="1753651" cy="122215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45720" rIns="45720" anchor="ctr">
            <a:noAutofit/>
          </a:bodyPr>
          <a:lstStyle/>
          <a:p>
            <a:pPr algn="ctr">
              <a:defRPr/>
            </a:pPr>
            <a:r>
              <a:rPr lang="en-US" sz="2000" dirty="0" smtClean="0">
                <a:latin typeface="Segoe Semibold" pitchFamily="34" charset="0"/>
              </a:rPr>
              <a:t>Get Familiar</a:t>
            </a:r>
            <a:endParaRPr lang="en-US" sz="2000" dirty="0"/>
          </a:p>
        </p:txBody>
      </p:sp>
      <p:sp>
        <p:nvSpPr>
          <p:cNvPr id="627725" name="AutoShape 13"/>
          <p:cNvSpPr>
            <a:spLocks noChangeArrowheads="1"/>
          </p:cNvSpPr>
          <p:nvPr>
            <p:custDataLst>
              <p:tags r:id="rId7"/>
            </p:custDataLst>
          </p:nvPr>
        </p:nvSpPr>
        <p:spPr bwMode="invGray">
          <a:xfrm>
            <a:off x="6335671" y="2089798"/>
            <a:ext cx="1743878" cy="1212785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45720" rIns="45720" anchor="ctr">
            <a:noAutofit/>
          </a:bodyPr>
          <a:lstStyle/>
          <a:p>
            <a:pPr algn="ctr">
              <a:defRPr/>
            </a:pPr>
            <a:r>
              <a:rPr lang="en-US" sz="2000" dirty="0" smtClean="0">
                <a:latin typeface="Segoe Semibold" pitchFamily="34" charset="0"/>
              </a:rPr>
              <a:t>Achieve Mastery</a:t>
            </a:r>
            <a:endParaRPr lang="en-US" sz="2000" dirty="0"/>
          </a:p>
        </p:txBody>
      </p:sp>
      <p:sp>
        <p:nvSpPr>
          <p:cNvPr id="627728" name="Rectangle 16"/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>
          <a:xfrm>
            <a:off x="841248" y="301752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Working Toward Mastery</a:t>
            </a:r>
          </a:p>
        </p:txBody>
      </p:sp>
      <p:sp>
        <p:nvSpPr>
          <p:cNvPr id="17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invGray">
          <a:xfrm>
            <a:off x="4191000" y="3276600"/>
            <a:ext cx="1753651" cy="122215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45720" rIns="45720" anchor="ctr">
            <a:noAutofit/>
          </a:bodyPr>
          <a:lstStyle/>
          <a:p>
            <a:pPr algn="ctr">
              <a:defRPr/>
            </a:pPr>
            <a:r>
              <a:rPr lang="en-US" sz="2000" dirty="0" smtClean="0">
                <a:latin typeface="Segoe Semibold" pitchFamily="34" charset="0"/>
              </a:rPr>
              <a:t>Get Experienced</a:t>
            </a:r>
            <a:endParaRPr lang="en-US" sz="2000" dirty="0"/>
          </a:p>
        </p:txBody>
      </p:sp>
      <p:sp>
        <p:nvSpPr>
          <p:cNvPr id="11" name="Freeform 15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21240482">
            <a:off x="2519412" y="1676400"/>
            <a:ext cx="3728988" cy="2313711"/>
          </a:xfrm>
          <a:custGeom>
            <a:avLst/>
            <a:gdLst/>
            <a:ahLst/>
            <a:cxnLst>
              <a:cxn ang="0">
                <a:pos x="0" y="1390"/>
              </a:cxn>
              <a:cxn ang="0">
                <a:pos x="1529" y="158"/>
              </a:cxn>
              <a:cxn ang="0">
                <a:pos x="1529" y="0"/>
              </a:cxn>
              <a:cxn ang="0">
                <a:pos x="2030" y="360"/>
              </a:cxn>
              <a:cxn ang="0">
                <a:pos x="1523" y="714"/>
              </a:cxn>
              <a:cxn ang="0">
                <a:pos x="1520" y="543"/>
              </a:cxn>
              <a:cxn ang="0">
                <a:pos x="0" y="1390"/>
              </a:cxn>
            </a:cxnLst>
            <a:rect l="0" t="0" r="r" b="b"/>
            <a:pathLst>
              <a:path w="2030" h="1390">
                <a:moveTo>
                  <a:pt x="0" y="1390"/>
                </a:moveTo>
                <a:cubicBezTo>
                  <a:pt x="131" y="796"/>
                  <a:pt x="676" y="220"/>
                  <a:pt x="1529" y="158"/>
                </a:cubicBezTo>
                <a:lnTo>
                  <a:pt x="1529" y="0"/>
                </a:lnTo>
                <a:lnTo>
                  <a:pt x="2030" y="360"/>
                </a:lnTo>
                <a:lnTo>
                  <a:pt x="1523" y="714"/>
                </a:lnTo>
                <a:lnTo>
                  <a:pt x="1520" y="543"/>
                </a:lnTo>
                <a:cubicBezTo>
                  <a:pt x="803" y="447"/>
                  <a:pt x="109" y="1123"/>
                  <a:pt x="0" y="1390"/>
                </a:cubicBezTo>
                <a:close/>
              </a:path>
            </a:pathLst>
          </a:custGeom>
          <a:gradFill rotWithShape="1">
            <a:gsLst>
              <a:gs pos="0">
                <a:schemeClr val="accent5"/>
              </a:gs>
              <a:gs pos="100000">
                <a:schemeClr val="accent4"/>
              </a:gs>
            </a:gsLst>
            <a:lin ang="18900000" scaled="1"/>
          </a:gradFill>
          <a:ln w="317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pPr>
              <a:defRPr/>
            </a:pPr>
            <a:endParaRPr lang="en-US"/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841249" y="304800"/>
            <a:ext cx="7921752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Doing Your Best Work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800600" y="2098675"/>
            <a:ext cx="4129087" cy="4149725"/>
          </a:xfrm>
        </p:spPr>
        <p:txBody>
          <a:bodyPr>
            <a:normAutofit/>
          </a:bodyPr>
          <a:lstStyle/>
          <a:p>
            <a:r>
              <a:rPr lang="en-US" dirty="0" smtClean="0"/>
              <a:t>Working from home</a:t>
            </a:r>
          </a:p>
          <a:p>
            <a:r>
              <a:rPr lang="en-US" dirty="0" smtClean="0"/>
              <a:t>Working offsite</a:t>
            </a:r>
          </a:p>
          <a:p>
            <a:r>
              <a:rPr lang="en-US" dirty="0" smtClean="0"/>
              <a:t>Technology requirements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55"/>
          <a:stretch/>
        </p:blipFill>
        <p:spPr>
          <a:xfrm>
            <a:off x="914399" y="1447800"/>
            <a:ext cx="3657601" cy="495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1"/>
    </p:custData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304800"/>
            <a:ext cx="4267200" cy="1143000"/>
          </a:xfrm>
        </p:spPr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524000"/>
            <a:ext cx="4267200" cy="4297363"/>
          </a:xfrm>
        </p:spPr>
        <p:txBody>
          <a:bodyPr/>
          <a:lstStyle/>
          <a:p>
            <a:r>
              <a:rPr lang="en-US" dirty="0" smtClean="0"/>
              <a:t>Jeremy</a:t>
            </a:r>
          </a:p>
          <a:p>
            <a:pPr lvl="1"/>
            <a:r>
              <a:rPr lang="en-US" dirty="0" smtClean="0"/>
              <a:t>His first day</a:t>
            </a:r>
          </a:p>
          <a:p>
            <a:pPr lvl="1"/>
            <a:r>
              <a:rPr lang="en-US" dirty="0" smtClean="0"/>
              <a:t>Mistakes made</a:t>
            </a:r>
          </a:p>
          <a:p>
            <a:pPr lvl="1"/>
            <a:r>
              <a:rPr lang="en-US" dirty="0" smtClean="0"/>
              <a:t>Successes achieved</a:t>
            </a:r>
          </a:p>
          <a:p>
            <a:pPr lvl="1"/>
            <a:r>
              <a:rPr lang="en-US" dirty="0" smtClean="0"/>
              <a:t>The moral of the story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6144" y="0"/>
            <a:ext cx="3827856" cy="68580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304800"/>
            <a:ext cx="4267200" cy="11430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1524000"/>
            <a:ext cx="4191000" cy="4297363"/>
          </a:xfrm>
        </p:spPr>
        <p:txBody>
          <a:bodyPr/>
          <a:lstStyle/>
          <a:p>
            <a:r>
              <a:rPr lang="en-US" dirty="0" smtClean="0"/>
              <a:t>What we can learn from Jeremy</a:t>
            </a:r>
          </a:p>
          <a:p>
            <a:r>
              <a:rPr lang="en-US" dirty="0" smtClean="0"/>
              <a:t>Best practices</a:t>
            </a:r>
          </a:p>
          <a:p>
            <a:r>
              <a:rPr lang="en-US" dirty="0" smtClean="0"/>
              <a:t>Take-aways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6144" y="0"/>
            <a:ext cx="3827856" cy="68580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 your challenges</a:t>
            </a:r>
          </a:p>
          <a:p>
            <a:pPr lvl="1"/>
            <a:r>
              <a:rPr lang="en-US" dirty="0" smtClean="0"/>
              <a:t>Technological</a:t>
            </a:r>
            <a:r>
              <a:rPr lang="en-US" dirty="0"/>
              <a:t> </a:t>
            </a:r>
            <a:r>
              <a:rPr lang="en-US" dirty="0" smtClean="0"/>
              <a:t>as well as personal</a:t>
            </a:r>
          </a:p>
          <a:p>
            <a:r>
              <a:rPr lang="en-US" dirty="0" smtClean="0"/>
              <a:t>Set realistic expectation</a:t>
            </a:r>
          </a:p>
          <a:p>
            <a:pPr lvl="1"/>
            <a:r>
              <a:rPr lang="en-US" dirty="0" smtClean="0"/>
              <a:t>Mastery is not achieved overnight</a:t>
            </a:r>
          </a:p>
          <a:p>
            <a:r>
              <a:rPr lang="en-US" dirty="0" smtClean="0"/>
              <a:t>Keep your eye on the goal</a:t>
            </a:r>
          </a:p>
          <a:p>
            <a:pPr lvl="1"/>
            <a:r>
              <a:rPr lang="en-US" dirty="0" smtClean="0"/>
              <a:t>Mentorship programs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532774"/>
              </p:ext>
            </p:extLst>
          </p:nvPr>
        </p:nvGraphicFramePr>
        <p:xfrm>
          <a:off x="381001" y="1447800"/>
          <a:ext cx="861060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0086"/>
                <a:gridCol w="1230086"/>
                <a:gridCol w="1230086"/>
                <a:gridCol w="1230086"/>
                <a:gridCol w="1230086"/>
                <a:gridCol w="1230086"/>
                <a:gridCol w="1230086"/>
              </a:tblGrid>
              <a:tr h="370840"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483360">
                <a:tc gridSpan="7">
                  <a:txBody>
                    <a:bodyPr/>
                    <a:lstStyle/>
                    <a:p>
                      <a:r>
                        <a:rPr lang="en-US" sz="4400" dirty="0" smtClean="0"/>
                        <a:t>1. Explain</a:t>
                      </a:r>
                      <a:r>
                        <a:rPr lang="en-US" sz="4400" baseline="0" dirty="0" smtClean="0"/>
                        <a:t> TOS</a:t>
                      </a:r>
                    </a:p>
                    <a:p>
                      <a:r>
                        <a:rPr lang="en-US" sz="4400" baseline="0" dirty="0" smtClean="0"/>
                        <a:t>2. Prepare 3</a:t>
                      </a:r>
                      <a:r>
                        <a:rPr lang="en-US" sz="4400" baseline="30000" dirty="0" smtClean="0"/>
                        <a:t>rd</a:t>
                      </a:r>
                      <a:r>
                        <a:rPr lang="en-US" sz="4400" baseline="0" dirty="0" smtClean="0"/>
                        <a:t> Quarter TOS</a:t>
                      </a:r>
                      <a:r>
                        <a:rPr lang="en-US" sz="4400" dirty="0" smtClean="0"/>
                        <a:t>  </a:t>
                      </a:r>
                      <a:endParaRPr lang="en-US" sz="4400" dirty="0"/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Resources</a:t>
            </a:r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&lt;Intranet site text here&gt;</a:t>
            </a:r>
            <a:br>
              <a:rPr lang="en-US" dirty="0" smtClean="0"/>
            </a:br>
            <a:r>
              <a:rPr lang="en-US" u="sng" dirty="0" smtClean="0">
                <a:solidFill>
                  <a:schemeClr val="tx2"/>
                </a:solidFill>
              </a:rPr>
              <a:t>&lt;hyperlink here&gt;</a:t>
            </a:r>
            <a:endParaRPr lang="en-US" u="sng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&lt;Additional reading material text here&gt;</a:t>
            </a:r>
            <a:br>
              <a:rPr lang="en-US" dirty="0" smtClean="0"/>
            </a:br>
            <a:r>
              <a:rPr lang="en-US" u="sng" dirty="0" smtClean="0">
                <a:solidFill>
                  <a:schemeClr val="tx2"/>
                </a:solidFill>
              </a:rPr>
              <a:t>&lt;hyperlink here&gt;</a:t>
            </a:r>
            <a:endParaRPr lang="en-US" dirty="0" smtClean="0"/>
          </a:p>
          <a:p>
            <a:pPr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This slide deck and related resources:</a:t>
            </a:r>
            <a:br>
              <a:rPr lang="en-US" dirty="0" smtClean="0"/>
            </a:br>
            <a:r>
              <a:rPr lang="en-US" u="sng" dirty="0" smtClean="0">
                <a:solidFill>
                  <a:schemeClr val="tx2"/>
                </a:solidFill>
              </a:rPr>
              <a:t>&lt;hyperlink here&gt;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Questions?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Appendix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69632"/>
            <a:ext cx="8077200" cy="797168"/>
          </a:xfrm>
        </p:spPr>
        <p:txBody>
          <a:bodyPr/>
          <a:lstStyle/>
          <a:p>
            <a:r>
              <a:rPr lang="en-US" dirty="0"/>
              <a:t>Table of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8077200" cy="4952999"/>
          </a:xfrm>
        </p:spPr>
        <p:txBody>
          <a:bodyPr>
            <a:noAutofit/>
          </a:bodyPr>
          <a:lstStyle/>
          <a:p>
            <a:r>
              <a:rPr lang="en-US" sz="4400" dirty="0"/>
              <a:t>A table of specifications (TOS) is a chart that teachers and test developers use in item writing. It ensures that the test developed assesses the content taught ...</a:t>
            </a:r>
          </a:p>
          <a:p>
            <a:r>
              <a:rPr lang="en-US" sz="4400" dirty="0"/>
              <a:t>     It is an assessment of learning.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29164632"/>
      </p:ext>
    </p:extLst>
  </p:cSld>
  <p:clrMapOvr>
    <a:masterClrMapping/>
  </p:clrMapOvr>
  <p:transition xmlns:p14="http://schemas.microsoft.com/office/powerpoint/2010/main"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 of Table of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1"/>
            <a:ext cx="8763000" cy="5257800"/>
          </a:xfrm>
        </p:spPr>
        <p:txBody>
          <a:bodyPr>
            <a:noAutofit/>
          </a:bodyPr>
          <a:lstStyle/>
          <a:p>
            <a:r>
              <a:rPr lang="en-US" sz="4400" dirty="0"/>
              <a:t>The purpose of a Table of Specifications is to identify the achievement domains being measured and to ensure that a fair and representative sample of questions appear on the test. </a:t>
            </a:r>
          </a:p>
        </p:txBody>
      </p:sp>
    </p:spTree>
    <p:extLst>
      <p:ext uri="{BB962C8B-B14F-4D97-AF65-F5344CB8AC3E}">
        <p14:creationId xmlns:p14="http://schemas.microsoft.com/office/powerpoint/2010/main" val="3238436422"/>
      </p:ext>
    </p:extLst>
  </p:cSld>
  <p:clrMapOvr>
    <a:masterClrMapping/>
  </p:clrMapOvr>
  <p:transition xmlns:p14="http://schemas.microsoft.com/office/powerpoint/2010/main"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preparing 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763000" cy="5257799"/>
          </a:xfrm>
        </p:spPr>
        <p:txBody>
          <a:bodyPr>
            <a:noAutofit/>
          </a:bodyPr>
          <a:lstStyle/>
          <a:p>
            <a:r>
              <a:rPr lang="en-US" sz="4000" dirty="0" smtClean="0"/>
              <a:t>Determine the coverage of your exam</a:t>
            </a:r>
          </a:p>
          <a:p>
            <a:r>
              <a:rPr lang="en-US" sz="4000" dirty="0" smtClean="0"/>
              <a:t>Determine the competencies for each topic</a:t>
            </a:r>
          </a:p>
          <a:p>
            <a:r>
              <a:rPr lang="en-US" sz="4000" dirty="0" smtClean="0"/>
              <a:t>Determine the duration per competency</a:t>
            </a:r>
          </a:p>
          <a:p>
            <a:r>
              <a:rPr lang="en-US" sz="4000" dirty="0" smtClean="0"/>
              <a:t>Determine the Cognitive Process Dimension where the competency falls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33405707"/>
      </p:ext>
    </p:extLst>
  </p:cSld>
  <p:clrMapOvr>
    <a:masterClrMapping/>
  </p:clrMapOvr>
  <p:transition xmlns:p14="http://schemas.microsoft.com/office/powerpoint/2010/main"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ank you.jpeg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98" b="23398"/>
          <a:stretch>
            <a:fillRect/>
          </a:stretch>
        </p:blipFill>
        <p:spPr>
          <a:xfrm>
            <a:off x="685800" y="762000"/>
            <a:ext cx="7543800" cy="5105400"/>
          </a:xfrm>
        </p:spPr>
      </p:pic>
    </p:spTree>
    <p:extLst>
      <p:ext uri="{BB962C8B-B14F-4D97-AF65-F5344CB8AC3E}">
        <p14:creationId xmlns:p14="http://schemas.microsoft.com/office/powerpoint/2010/main" val="3128152524"/>
      </p:ext>
    </p:extLst>
  </p:cSld>
  <p:clrMapOvr>
    <a:masterClrMapping/>
  </p:clrMapOvr>
  <p:transition xmlns:p14="http://schemas.microsoft.com/office/powerpoint/2010/main"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Redeployment of Teachers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426526"/>
              </p:ext>
            </p:extLst>
          </p:nvPr>
        </p:nvGraphicFramePr>
        <p:xfrm>
          <a:off x="762000" y="1219200"/>
          <a:ext cx="80772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685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Name of Teacher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Address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Former Station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New Station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Paulo, </a:t>
                      </a: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Aurea</a:t>
                      </a:r>
                      <a:endParaRPr lang="en-US" sz="2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Kayan</a:t>
                      </a: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Tadian</a:t>
                      </a:r>
                      <a:endParaRPr lang="en-US" sz="2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Lubon</a:t>
                      </a: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NHS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Tadian</a:t>
                      </a: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SAT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Calang-ad, Tulning Joy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Sagada</a:t>
                      </a:r>
                      <a:endParaRPr lang="en-US" sz="2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Otucan-Bila</a:t>
                      </a: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NHS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Lubon</a:t>
                      </a: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NHS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Pil-ingen</a:t>
                      </a: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, Evelyn A.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Lubon, Tadian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Masla, Tadian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Lubon</a:t>
                      </a:r>
                      <a:r>
                        <a:rPr lang="en-US" sz="28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NHS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Montilla</a:t>
                      </a:r>
                      <a:r>
                        <a:rPr lang="en-US" sz="24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Vina</a:t>
                      </a:r>
                      <a:endParaRPr lang="en-US" sz="2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Masla</a:t>
                      </a:r>
                      <a:r>
                        <a:rPr lang="en-US" sz="24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Tadian</a:t>
                      </a:r>
                      <a:endParaRPr lang="en-US" sz="2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Mt. Data NHS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Masla</a:t>
                      </a:r>
                      <a:r>
                        <a:rPr lang="en-US" sz="24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NHS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267344"/>
      </p:ext>
    </p:extLst>
  </p:cSld>
  <p:clrMapOvr>
    <a:masterClrMapping/>
  </p:clrMapOvr>
  <p:transition xmlns:p14="http://schemas.microsoft.com/office/powerpoint/2010/main"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Y2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838200"/>
            <a:ext cx="70104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245029"/>
      </p:ext>
    </p:extLst>
  </p:cSld>
  <p:clrMapOvr>
    <a:masterClrMapping/>
  </p:clrMapOvr>
  <p:transition xmlns:p14="http://schemas.microsoft.com/office/powerpoint/2010/main"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822935" y="2381379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7200" dirty="0" smtClean="0"/>
              <a:t>Welcome</a:t>
            </a:r>
            <a:endParaRPr lang="en-US" sz="7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9862" y="1514197"/>
            <a:ext cx="3042138" cy="30578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LAHFkz1Wny4DLE3ZEH9A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pChuQ9mrn7ncHkUb4wJD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LAHFkz1Wny4DLE3ZEH9A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2w5yLf7gRoIxhgGANLd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7wNinuYvMzfZ5U1vBqhNh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97Sh4Wf3q9VkhYZEnvoz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7YHL0AN4yxWP6rbpeJii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QIQoYhKAdhY0TAjVFglB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nsRxtYgFhsQbQR2acPMN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x8rhPVNC2ZkJsgYQvjtV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8O3IgLtryNrFUJ6b9lRE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iNleKja73hohXWjuz775t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SbIsX2HQuOqjOBqXA0jcY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Q6pMcljtk1MJ0De6E19B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HsVeI2TwAzQM9S4tQjLvM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JFhM9s1uk4SUavhm7qd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RE8H4Cw6MhrnQZNFfxntk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dIAG7WhWjupCZ4n8F2K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C7AXHsIfcZM0GIL5sI0j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t3NLyN5bG9MX84Ywq40Qo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ORDfvhHahmpDFmvtYCcVK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ODdiYQyEGY8EmMcNZ3vZT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p3DFAl6DuE5xCL7XTKqo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uf4iZwLgLEPe9Eifdx3u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arF19LzvJyR9qw266I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OKFAmQ6LnTdkKqqzhwoax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uPQogmzKvTp1YV9ymQ2Z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8Cm1higbyIl35Abad2Rjv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zdaKHeWyBnZyZ2cDqRSo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RMR96J2MVd0CGe2e5htj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48BxRTjzwKhAarpC8SPOi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FUQynbDZ7CnnKAa7cx9M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LLkbNYfJYmMS8cGCr6Zq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rdC8eV6YWWfpMhsRT8j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5rpkfSAY2XQl9CRvNvPMK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pChuQ9mrn7ncHkUb4wJDg"/>
</p:tagLst>
</file>

<file path=ppt/theme/theme1.xml><?xml version="1.0" encoding="utf-8"?>
<a:theme xmlns:a="http://schemas.openxmlformats.org/drawingml/2006/main" name="Training New Employe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 New Employees.potx</Template>
  <TotalTime>0</TotalTime>
  <Words>828</Words>
  <Application>Microsoft Macintosh PowerPoint</Application>
  <PresentationFormat>On-screen Show (4:3)</PresentationFormat>
  <Paragraphs>164</Paragraphs>
  <Slides>22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Training New Employees</vt:lpstr>
      <vt:lpstr> Table of specification</vt:lpstr>
      <vt:lpstr>Objectives</vt:lpstr>
      <vt:lpstr>Table of Specification</vt:lpstr>
      <vt:lpstr>Purpose of Table of Specification</vt:lpstr>
      <vt:lpstr>Steps in preparing TOS</vt:lpstr>
      <vt:lpstr>PowerPoint Presentation</vt:lpstr>
      <vt:lpstr>Redeployment of Teachers</vt:lpstr>
      <vt:lpstr>PowerPoint Presentation</vt:lpstr>
      <vt:lpstr>PowerPoint Presentation</vt:lpstr>
      <vt:lpstr>Today’s Overview </vt:lpstr>
      <vt:lpstr>Learning Objectives</vt:lpstr>
      <vt:lpstr>New Work</vt:lpstr>
      <vt:lpstr>New Work</vt:lpstr>
      <vt:lpstr>Who’s Who</vt:lpstr>
      <vt:lpstr>Working Toward Mastery</vt:lpstr>
      <vt:lpstr>Doing Your Best Work</vt:lpstr>
      <vt:lpstr>Case Study</vt:lpstr>
      <vt:lpstr>Discussion</vt:lpstr>
      <vt:lpstr>Summary</vt:lpstr>
      <vt:lpstr>Resources</vt:lpstr>
      <vt:lpstr>Questions?</vt:lpstr>
      <vt:lpstr>Appendix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2010-02-01T21:33:28Z</dcterms:created>
  <dcterms:modified xsi:type="dcterms:W3CDTF">2023-02-06T03:23:52Z</dcterms:modified>
</cp:coreProperties>
</file>