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1" r:id="rId2"/>
    <p:sldId id="324" r:id="rId3"/>
    <p:sldId id="32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7" r:id="rId50"/>
    <p:sldId id="323" r:id="rId51"/>
    <p:sldId id="303" r:id="rId52"/>
    <p:sldId id="304" r:id="rId53"/>
    <p:sldId id="305" r:id="rId54"/>
    <p:sldId id="306" r:id="rId55"/>
    <p:sldId id="308" r:id="rId56"/>
    <p:sldId id="309" r:id="rId57"/>
    <p:sldId id="310" r:id="rId58"/>
    <p:sldId id="311" r:id="rId59"/>
    <p:sldId id="312" r:id="rId60"/>
    <p:sldId id="326" r:id="rId61"/>
    <p:sldId id="313" r:id="rId62"/>
    <p:sldId id="314" r:id="rId63"/>
    <p:sldId id="315" r:id="rId64"/>
    <p:sldId id="317" r:id="rId65"/>
    <p:sldId id="319" r:id="rId66"/>
    <p:sldId id="322"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8" autoAdjust="0"/>
    <p:restoredTop sz="94660"/>
  </p:normalViewPr>
  <p:slideViewPr>
    <p:cSldViewPr snapToGrid="0">
      <p:cViewPr varScale="1">
        <p:scale>
          <a:sx n="71" d="100"/>
          <a:sy n="71"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BD6C00-D2CA-4333-8254-EDC367816240}" type="datetimeFigureOut">
              <a:rPr lang="en-PH" smtClean="0"/>
              <a:t>06/02/2023</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96E3F538-D416-499B-B26B-8FC2C401A962}" type="slidenum">
              <a:rPr lang="en-PH" smtClean="0"/>
              <a:t>‹#›</a:t>
            </a:fld>
            <a:endParaRPr lang="en-PH"/>
          </a:p>
        </p:txBody>
      </p:sp>
    </p:spTree>
    <p:extLst>
      <p:ext uri="{BB962C8B-B14F-4D97-AF65-F5344CB8AC3E}">
        <p14:creationId xmlns:p14="http://schemas.microsoft.com/office/powerpoint/2010/main" val="885750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BD6C00-D2CA-4333-8254-EDC367816240}" type="datetimeFigureOut">
              <a:rPr lang="en-PH" smtClean="0"/>
              <a:t>06/02/2023</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96E3F538-D416-499B-B26B-8FC2C401A962}" type="slidenum">
              <a:rPr lang="en-PH" smtClean="0"/>
              <a:t>‹#›</a:t>
            </a:fld>
            <a:endParaRPr lang="en-PH"/>
          </a:p>
        </p:txBody>
      </p:sp>
    </p:spTree>
    <p:extLst>
      <p:ext uri="{BB962C8B-B14F-4D97-AF65-F5344CB8AC3E}">
        <p14:creationId xmlns:p14="http://schemas.microsoft.com/office/powerpoint/2010/main" val="21122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BD6C00-D2CA-4333-8254-EDC367816240}" type="datetimeFigureOut">
              <a:rPr lang="en-PH" smtClean="0"/>
              <a:t>06/02/2023</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96E3F538-D416-499B-B26B-8FC2C401A962}" type="slidenum">
              <a:rPr lang="en-PH" smtClean="0"/>
              <a:t>‹#›</a:t>
            </a:fld>
            <a:endParaRPr lang="en-PH"/>
          </a:p>
        </p:txBody>
      </p:sp>
    </p:spTree>
    <p:extLst>
      <p:ext uri="{BB962C8B-B14F-4D97-AF65-F5344CB8AC3E}">
        <p14:creationId xmlns:p14="http://schemas.microsoft.com/office/powerpoint/2010/main" val="426391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BD6C00-D2CA-4333-8254-EDC367816240}" type="datetimeFigureOut">
              <a:rPr lang="en-PH" smtClean="0"/>
              <a:t>06/02/2023</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96E3F538-D416-499B-B26B-8FC2C401A962}" type="slidenum">
              <a:rPr lang="en-PH" smtClean="0"/>
              <a:t>‹#›</a:t>
            </a:fld>
            <a:endParaRPr lang="en-PH"/>
          </a:p>
        </p:txBody>
      </p:sp>
    </p:spTree>
    <p:extLst>
      <p:ext uri="{BB962C8B-B14F-4D97-AF65-F5344CB8AC3E}">
        <p14:creationId xmlns:p14="http://schemas.microsoft.com/office/powerpoint/2010/main" val="136716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55BD6C00-D2CA-4333-8254-EDC367816240}" type="datetimeFigureOut">
              <a:rPr lang="en-PH" smtClean="0"/>
              <a:t>06/02/2023</a:t>
            </a:fld>
            <a:endParaRPr lang="en-PH"/>
          </a:p>
        </p:txBody>
      </p:sp>
      <p:sp>
        <p:nvSpPr>
          <p:cNvPr id="5" name="Footer Placeholder 4"/>
          <p:cNvSpPr>
            <a:spLocks noGrp="1"/>
          </p:cNvSpPr>
          <p:nvPr>
            <p:ph type="ftr" sz="quarter" idx="11"/>
          </p:nvPr>
        </p:nvSpPr>
        <p:spPr>
          <a:xfrm>
            <a:off x="2182708" y="6272784"/>
            <a:ext cx="6327648" cy="365125"/>
          </a:xfrm>
        </p:spPr>
        <p:txBody>
          <a:bodyPr/>
          <a:lstStyle/>
          <a:p>
            <a:endParaRPr lang="en-PH"/>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96E3F538-D416-499B-B26B-8FC2C401A962}" type="slidenum">
              <a:rPr lang="en-PH" smtClean="0"/>
              <a:t>‹#›</a:t>
            </a:fld>
            <a:endParaRPr lang="en-PH"/>
          </a:p>
        </p:txBody>
      </p:sp>
    </p:spTree>
    <p:extLst>
      <p:ext uri="{BB962C8B-B14F-4D97-AF65-F5344CB8AC3E}">
        <p14:creationId xmlns:p14="http://schemas.microsoft.com/office/powerpoint/2010/main" val="1702159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BD6C00-D2CA-4333-8254-EDC367816240}" type="datetimeFigureOut">
              <a:rPr lang="en-PH" smtClean="0"/>
              <a:t>06/02/2023</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96E3F538-D416-499B-B26B-8FC2C401A962}" type="slidenum">
              <a:rPr lang="en-PH" smtClean="0"/>
              <a:t>‹#›</a:t>
            </a:fld>
            <a:endParaRPr lang="en-PH"/>
          </a:p>
        </p:txBody>
      </p:sp>
    </p:spTree>
    <p:extLst>
      <p:ext uri="{BB962C8B-B14F-4D97-AF65-F5344CB8AC3E}">
        <p14:creationId xmlns:p14="http://schemas.microsoft.com/office/powerpoint/2010/main" val="2760978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BD6C00-D2CA-4333-8254-EDC367816240}" type="datetimeFigureOut">
              <a:rPr lang="en-PH" smtClean="0"/>
              <a:t>06/02/2023</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96E3F538-D416-499B-B26B-8FC2C401A962}" type="slidenum">
              <a:rPr lang="en-PH" smtClean="0"/>
              <a:t>‹#›</a:t>
            </a:fld>
            <a:endParaRPr lang="en-PH"/>
          </a:p>
        </p:txBody>
      </p:sp>
    </p:spTree>
    <p:extLst>
      <p:ext uri="{BB962C8B-B14F-4D97-AF65-F5344CB8AC3E}">
        <p14:creationId xmlns:p14="http://schemas.microsoft.com/office/powerpoint/2010/main" val="268167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BD6C00-D2CA-4333-8254-EDC367816240}" type="datetimeFigureOut">
              <a:rPr lang="en-PH" smtClean="0"/>
              <a:t>06/02/2023</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96E3F538-D416-499B-B26B-8FC2C401A962}" type="slidenum">
              <a:rPr lang="en-PH" smtClean="0"/>
              <a:t>‹#›</a:t>
            </a:fld>
            <a:endParaRPr lang="en-PH"/>
          </a:p>
        </p:txBody>
      </p:sp>
    </p:spTree>
    <p:extLst>
      <p:ext uri="{BB962C8B-B14F-4D97-AF65-F5344CB8AC3E}">
        <p14:creationId xmlns:p14="http://schemas.microsoft.com/office/powerpoint/2010/main" val="3957994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D6C00-D2CA-4333-8254-EDC367816240}" type="datetimeFigureOut">
              <a:rPr lang="en-PH" smtClean="0"/>
              <a:t>06/02/2023</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96E3F538-D416-499B-B26B-8FC2C401A962}" type="slidenum">
              <a:rPr lang="en-PH" smtClean="0"/>
              <a:t>‹#›</a:t>
            </a:fld>
            <a:endParaRPr lang="en-PH"/>
          </a:p>
        </p:txBody>
      </p:sp>
    </p:spTree>
    <p:extLst>
      <p:ext uri="{BB962C8B-B14F-4D97-AF65-F5344CB8AC3E}">
        <p14:creationId xmlns:p14="http://schemas.microsoft.com/office/powerpoint/2010/main" val="1231763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BD6C00-D2CA-4333-8254-EDC367816240}" type="datetimeFigureOut">
              <a:rPr lang="en-PH" smtClean="0"/>
              <a:t>06/02/2023</a:t>
            </a:fld>
            <a:endParaRPr lang="en-PH"/>
          </a:p>
        </p:txBody>
      </p:sp>
      <p:sp>
        <p:nvSpPr>
          <p:cNvPr id="6" name="Footer Placeholder 5"/>
          <p:cNvSpPr>
            <a:spLocks noGrp="1"/>
          </p:cNvSpPr>
          <p:nvPr>
            <p:ph type="ftr" sz="quarter" idx="11"/>
          </p:nvPr>
        </p:nvSpPr>
        <p:spPr/>
        <p:txBody>
          <a:bodyPr/>
          <a:lstStyle/>
          <a:p>
            <a:endParaRPr lang="en-PH"/>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6E3F538-D416-499B-B26B-8FC2C401A962}" type="slidenum">
              <a:rPr lang="en-PH" smtClean="0"/>
              <a:t>‹#›</a:t>
            </a:fld>
            <a:endParaRPr lang="en-PH"/>
          </a:p>
        </p:txBody>
      </p:sp>
    </p:spTree>
    <p:extLst>
      <p:ext uri="{BB962C8B-B14F-4D97-AF65-F5344CB8AC3E}">
        <p14:creationId xmlns:p14="http://schemas.microsoft.com/office/powerpoint/2010/main" val="1298727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BD6C00-D2CA-4333-8254-EDC367816240}" type="datetimeFigureOut">
              <a:rPr lang="en-PH" smtClean="0"/>
              <a:t>06/02/2023</a:t>
            </a:fld>
            <a:endParaRPr lang="en-PH"/>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6E3F538-D416-499B-B26B-8FC2C401A962}" type="slidenum">
              <a:rPr lang="en-PH" smtClean="0"/>
              <a:t>‹#›</a:t>
            </a:fld>
            <a:endParaRPr lang="en-PH"/>
          </a:p>
        </p:txBody>
      </p:sp>
    </p:spTree>
    <p:extLst>
      <p:ext uri="{BB962C8B-B14F-4D97-AF65-F5344CB8AC3E}">
        <p14:creationId xmlns:p14="http://schemas.microsoft.com/office/powerpoint/2010/main" val="376332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5BD6C00-D2CA-4333-8254-EDC367816240}" type="datetimeFigureOut">
              <a:rPr lang="en-PH" smtClean="0"/>
              <a:t>06/02/2023</a:t>
            </a:fld>
            <a:endParaRPr lang="en-PH"/>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PH"/>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6E3F538-D416-499B-B26B-8FC2C401A962}" type="slidenum">
              <a:rPr lang="en-PH" smtClean="0"/>
              <a:t>‹#›</a:t>
            </a:fld>
            <a:endParaRPr lang="en-PH"/>
          </a:p>
        </p:txBody>
      </p:sp>
    </p:spTree>
    <p:extLst>
      <p:ext uri="{BB962C8B-B14F-4D97-AF65-F5344CB8AC3E}">
        <p14:creationId xmlns:p14="http://schemas.microsoft.com/office/powerpoint/2010/main" val="2423991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slideshare.net/Arne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D7B316C4-8619-A069-2EE6-7569BDD57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BFD8D113-3E32-0C8D-9603-FF89B16E985D}"/>
              </a:ext>
            </a:extLst>
          </p:cNvPr>
          <p:cNvSpPr txBox="1"/>
          <p:nvPr/>
        </p:nvSpPr>
        <p:spPr>
          <a:xfrm>
            <a:off x="5868109" y="1247867"/>
            <a:ext cx="5458838" cy="4192520"/>
          </a:xfrm>
          <a:prstGeom prst="rect">
            <a:avLst/>
          </a:prstGeom>
        </p:spPr>
        <p:txBody>
          <a:bodyPr vert="horz" lIns="91440" tIns="45720" rIns="91440" bIns="45720" rtlCol="0">
            <a:normAutofit fontScale="70000" lnSpcReduction="20000"/>
          </a:bodyPr>
          <a:lstStyle/>
          <a:p>
            <a:pPr marR="0" algn="ctr">
              <a:lnSpc>
                <a:spcPct val="120000"/>
              </a:lnSpc>
              <a:spcBef>
                <a:spcPts val="0"/>
              </a:spcBef>
              <a:spcAft>
                <a:spcPts val="600"/>
              </a:spcAft>
            </a:pPr>
            <a:r>
              <a:rPr lang="en-US" sz="8000" b="1" dirty="0">
                <a:solidFill>
                  <a:srgbClr val="003300"/>
                </a:solidFill>
                <a:effectLst/>
                <a:latin typeface="Tahoma" panose="020B0604030504040204" pitchFamily="34" charset="0"/>
                <a:ea typeface="Tahoma" panose="020B0604030504040204" pitchFamily="34" charset="0"/>
                <a:cs typeface="Tahoma" panose="020B0604030504040204" pitchFamily="34" charset="0"/>
              </a:rPr>
              <a:t>Test Construction and Making Item Analysis</a:t>
            </a:r>
            <a:endParaRPr lang="en-US" sz="8000" dirty="0">
              <a:solidFill>
                <a:srgbClr val="0033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FF874934-77BA-4BA8-8E78-758A03299163}"/>
              </a:ext>
            </a:extLst>
          </p:cNvPr>
          <p:cNvSpPr txBox="1"/>
          <p:nvPr/>
        </p:nvSpPr>
        <p:spPr>
          <a:xfrm>
            <a:off x="6925235" y="4794056"/>
            <a:ext cx="3573004" cy="646331"/>
          </a:xfrm>
          <a:prstGeom prst="rect">
            <a:avLst/>
          </a:prstGeom>
          <a:noFill/>
        </p:spPr>
        <p:txBody>
          <a:bodyPr wrap="square" rtlCol="0">
            <a:spAutoFit/>
          </a:bodyPr>
          <a:lstStyle/>
          <a:p>
            <a:r>
              <a:rPr lang="en-PH" dirty="0" err="1"/>
              <a:t>Khad</a:t>
            </a:r>
            <a:r>
              <a:rPr lang="en-PH" dirty="0"/>
              <a:t> M. </a:t>
            </a:r>
            <a:r>
              <a:rPr lang="en-PH" dirty="0" err="1"/>
              <a:t>Layag</a:t>
            </a:r>
            <a:endParaRPr lang="en-PH" dirty="0"/>
          </a:p>
          <a:p>
            <a:r>
              <a:rPr lang="en-PH" dirty="0"/>
              <a:t>Chief Education Supervisor</a:t>
            </a:r>
          </a:p>
        </p:txBody>
      </p:sp>
    </p:spTree>
    <p:extLst>
      <p:ext uri="{BB962C8B-B14F-4D97-AF65-F5344CB8AC3E}">
        <p14:creationId xmlns:p14="http://schemas.microsoft.com/office/powerpoint/2010/main" val="3435224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AA5C8A-0BA6-41F8-9AC3-A62449E53A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043" y="737605"/>
            <a:ext cx="9491241" cy="5221624"/>
          </a:xfrm>
        </p:spPr>
      </p:pic>
    </p:spTree>
    <p:extLst>
      <p:ext uri="{BB962C8B-B14F-4D97-AF65-F5344CB8AC3E}">
        <p14:creationId xmlns:p14="http://schemas.microsoft.com/office/powerpoint/2010/main" val="342830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2D4E9E-AC51-4D8D-B4E1-39FE9F4D3A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0722" y="668156"/>
            <a:ext cx="10726719" cy="5130760"/>
          </a:xfrm>
        </p:spPr>
      </p:pic>
    </p:spTree>
    <p:extLst>
      <p:ext uri="{BB962C8B-B14F-4D97-AF65-F5344CB8AC3E}">
        <p14:creationId xmlns:p14="http://schemas.microsoft.com/office/powerpoint/2010/main" val="1071134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08E5B6-2EC2-4316-AF97-02D8F7899B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723" y="587134"/>
            <a:ext cx="9577881" cy="5509108"/>
          </a:xfrm>
        </p:spPr>
      </p:pic>
    </p:spTree>
    <p:extLst>
      <p:ext uri="{BB962C8B-B14F-4D97-AF65-F5344CB8AC3E}">
        <p14:creationId xmlns:p14="http://schemas.microsoft.com/office/powerpoint/2010/main" val="3732233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066A99-5948-4691-BDFD-203242F23E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5116" y="251468"/>
            <a:ext cx="9738235" cy="6035730"/>
          </a:xfrm>
        </p:spPr>
      </p:pic>
    </p:spTree>
    <p:extLst>
      <p:ext uri="{BB962C8B-B14F-4D97-AF65-F5344CB8AC3E}">
        <p14:creationId xmlns:p14="http://schemas.microsoft.com/office/powerpoint/2010/main" val="668176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8103DE-7738-4383-822C-49FF7297F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5688" y="552409"/>
            <a:ext cx="10289158" cy="5964398"/>
          </a:xfrm>
        </p:spPr>
      </p:pic>
    </p:spTree>
    <p:extLst>
      <p:ext uri="{BB962C8B-B14F-4D97-AF65-F5344CB8AC3E}">
        <p14:creationId xmlns:p14="http://schemas.microsoft.com/office/powerpoint/2010/main" val="3638518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89FAFC-54BA-4C0B-8165-D4B1DE1363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3296" y="762109"/>
            <a:ext cx="10625560" cy="5414854"/>
          </a:xfrm>
        </p:spPr>
      </p:pic>
    </p:spTree>
    <p:extLst>
      <p:ext uri="{BB962C8B-B14F-4D97-AF65-F5344CB8AC3E}">
        <p14:creationId xmlns:p14="http://schemas.microsoft.com/office/powerpoint/2010/main" val="124715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CE47E46-0DE3-4F2F-B37B-CE5F9EFF8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177" y="517686"/>
            <a:ext cx="10305370" cy="5605322"/>
          </a:xfrm>
        </p:spPr>
      </p:pic>
    </p:spTree>
    <p:extLst>
      <p:ext uri="{BB962C8B-B14F-4D97-AF65-F5344CB8AC3E}">
        <p14:creationId xmlns:p14="http://schemas.microsoft.com/office/powerpoint/2010/main" val="4052532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533452-0CD4-49C9-8636-A42791340D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619" y="205169"/>
            <a:ext cx="10662100" cy="6010435"/>
          </a:xfrm>
        </p:spPr>
      </p:pic>
    </p:spTree>
    <p:extLst>
      <p:ext uri="{BB962C8B-B14F-4D97-AF65-F5344CB8AC3E}">
        <p14:creationId xmlns:p14="http://schemas.microsoft.com/office/powerpoint/2010/main" val="3156481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08596C-56AE-4678-A3B4-BF9CE91494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152" y="679731"/>
            <a:ext cx="10701337" cy="5167553"/>
          </a:xfrm>
        </p:spPr>
      </p:pic>
    </p:spTree>
    <p:extLst>
      <p:ext uri="{BB962C8B-B14F-4D97-AF65-F5344CB8AC3E}">
        <p14:creationId xmlns:p14="http://schemas.microsoft.com/office/powerpoint/2010/main" val="2297279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8A4871-3DD6-4EFC-8E11-9094FF2C66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288" y="575558"/>
            <a:ext cx="10631855" cy="5072887"/>
          </a:xfrm>
        </p:spPr>
      </p:pic>
    </p:spTree>
    <p:extLst>
      <p:ext uri="{BB962C8B-B14F-4D97-AF65-F5344CB8AC3E}">
        <p14:creationId xmlns:p14="http://schemas.microsoft.com/office/powerpoint/2010/main" val="3670147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EE5C0-3F0A-4D21-AD94-683B59D17694}"/>
              </a:ext>
            </a:extLst>
          </p:cNvPr>
          <p:cNvSpPr>
            <a:spLocks noGrp="1"/>
          </p:cNvSpPr>
          <p:nvPr>
            <p:ph type="title"/>
          </p:nvPr>
        </p:nvSpPr>
        <p:spPr/>
        <p:txBody>
          <a:bodyPr/>
          <a:lstStyle/>
          <a:p>
            <a:r>
              <a:rPr lang="en-PH" dirty="0"/>
              <a:t>Outline Presentation and activities</a:t>
            </a:r>
          </a:p>
        </p:txBody>
      </p:sp>
      <p:sp>
        <p:nvSpPr>
          <p:cNvPr id="3" name="Content Placeholder 2">
            <a:extLst>
              <a:ext uri="{FF2B5EF4-FFF2-40B4-BE49-F238E27FC236}">
                <a16:creationId xmlns:a16="http://schemas.microsoft.com/office/drawing/2014/main" id="{DB84B8C5-D29B-423B-BCB3-E2B469C7A805}"/>
              </a:ext>
            </a:extLst>
          </p:cNvPr>
          <p:cNvSpPr>
            <a:spLocks noGrp="1"/>
          </p:cNvSpPr>
          <p:nvPr>
            <p:ph idx="1"/>
          </p:nvPr>
        </p:nvSpPr>
        <p:spPr/>
        <p:txBody>
          <a:bodyPr>
            <a:normAutofit/>
          </a:bodyPr>
          <a:lstStyle/>
          <a:p>
            <a:r>
              <a:rPr lang="en-PH" sz="4400" dirty="0"/>
              <a:t>Test Construction</a:t>
            </a:r>
          </a:p>
          <a:p>
            <a:r>
              <a:rPr lang="en-PH" sz="4400" dirty="0"/>
              <a:t>Item Analysis</a:t>
            </a:r>
          </a:p>
        </p:txBody>
      </p:sp>
    </p:spTree>
    <p:extLst>
      <p:ext uri="{BB962C8B-B14F-4D97-AF65-F5344CB8AC3E}">
        <p14:creationId xmlns:p14="http://schemas.microsoft.com/office/powerpoint/2010/main" val="578028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76CF92-C97F-4C0A-88D8-E0F791AC6E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8314" y="506110"/>
            <a:ext cx="9758268" cy="5721069"/>
          </a:xfrm>
        </p:spPr>
      </p:pic>
    </p:spTree>
    <p:extLst>
      <p:ext uri="{BB962C8B-B14F-4D97-AF65-F5344CB8AC3E}">
        <p14:creationId xmlns:p14="http://schemas.microsoft.com/office/powerpoint/2010/main" val="711610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27A8007-F02E-4A92-863B-63FE03C901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055" y="804514"/>
            <a:ext cx="9282896" cy="5654160"/>
          </a:xfrm>
        </p:spPr>
      </p:pic>
    </p:spTree>
    <p:extLst>
      <p:ext uri="{BB962C8B-B14F-4D97-AF65-F5344CB8AC3E}">
        <p14:creationId xmlns:p14="http://schemas.microsoft.com/office/powerpoint/2010/main" val="2096882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C5FE5-424B-4C70-83A8-84C7E9EF7601}"/>
              </a:ext>
            </a:extLst>
          </p:cNvPr>
          <p:cNvSpPr>
            <a:spLocks noGrp="1"/>
          </p:cNvSpPr>
          <p:nvPr>
            <p:ph type="title"/>
          </p:nvPr>
        </p:nvSpPr>
        <p:spPr/>
        <p:txBody>
          <a:bodyPr/>
          <a:lstStyle/>
          <a:p>
            <a:r>
              <a:rPr lang="en-PH" dirty="0"/>
              <a:t>General Steps in Test Construction</a:t>
            </a:r>
          </a:p>
        </p:txBody>
      </p:sp>
      <p:sp>
        <p:nvSpPr>
          <p:cNvPr id="6" name="Content Placeholder 5">
            <a:extLst>
              <a:ext uri="{FF2B5EF4-FFF2-40B4-BE49-F238E27FC236}">
                <a16:creationId xmlns:a16="http://schemas.microsoft.com/office/drawing/2014/main" id="{CC52DCF6-31B8-40AA-B31C-3755BC33B266}"/>
              </a:ext>
            </a:extLst>
          </p:cNvPr>
          <p:cNvSpPr>
            <a:spLocks noGrp="1"/>
          </p:cNvSpPr>
          <p:nvPr>
            <p:ph idx="1"/>
          </p:nvPr>
        </p:nvSpPr>
        <p:spPr>
          <a:xfrm>
            <a:off x="5463250" y="1816422"/>
            <a:ext cx="1956122" cy="905999"/>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indent="0" algn="ctr">
              <a:buNone/>
            </a:pPr>
            <a:r>
              <a:rPr lang="en-PH" dirty="0"/>
              <a:t>Draft</a:t>
            </a:r>
          </a:p>
        </p:txBody>
      </p:sp>
      <p:sp>
        <p:nvSpPr>
          <p:cNvPr id="4" name="Oval 3">
            <a:extLst>
              <a:ext uri="{FF2B5EF4-FFF2-40B4-BE49-F238E27FC236}">
                <a16:creationId xmlns:a16="http://schemas.microsoft.com/office/drawing/2014/main" id="{C158C847-04AF-4E1E-8481-1B72A9A35C06}"/>
              </a:ext>
            </a:extLst>
          </p:cNvPr>
          <p:cNvSpPr/>
          <p:nvPr/>
        </p:nvSpPr>
        <p:spPr>
          <a:xfrm>
            <a:off x="717632" y="1690688"/>
            <a:ext cx="1354238" cy="1157468"/>
          </a:xfrm>
          <a:prstGeom prst="ellipse">
            <a:avLst/>
          </a:prstGeom>
          <a:ln w="76200">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n-PH" sz="2800" dirty="0"/>
              <a:t>Start</a:t>
            </a:r>
          </a:p>
        </p:txBody>
      </p:sp>
      <p:sp>
        <p:nvSpPr>
          <p:cNvPr id="5" name="Rectangle 4">
            <a:extLst>
              <a:ext uri="{FF2B5EF4-FFF2-40B4-BE49-F238E27FC236}">
                <a16:creationId xmlns:a16="http://schemas.microsoft.com/office/drawing/2014/main" id="{F6D8966C-B954-41A3-8BEF-C2DE257EB4AB}"/>
              </a:ext>
            </a:extLst>
          </p:cNvPr>
          <p:cNvSpPr/>
          <p:nvPr/>
        </p:nvSpPr>
        <p:spPr>
          <a:xfrm>
            <a:off x="2766349" y="1825626"/>
            <a:ext cx="1956122" cy="90600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PH" sz="2800" dirty="0"/>
              <a:t>Prepare TOS</a:t>
            </a:r>
          </a:p>
        </p:txBody>
      </p:sp>
      <p:sp>
        <p:nvSpPr>
          <p:cNvPr id="7" name="Rectangle 6">
            <a:extLst>
              <a:ext uri="{FF2B5EF4-FFF2-40B4-BE49-F238E27FC236}">
                <a16:creationId xmlns:a16="http://schemas.microsoft.com/office/drawing/2014/main" id="{B87EBA89-4649-41C4-829A-6B8C781B42C9}"/>
              </a:ext>
            </a:extLst>
          </p:cNvPr>
          <p:cNvSpPr/>
          <p:nvPr/>
        </p:nvSpPr>
        <p:spPr>
          <a:xfrm>
            <a:off x="8308693" y="1825626"/>
            <a:ext cx="1956122" cy="90600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PH" sz="2800" dirty="0"/>
              <a:t>Order</a:t>
            </a:r>
          </a:p>
        </p:txBody>
      </p:sp>
      <p:sp>
        <p:nvSpPr>
          <p:cNvPr id="8" name="Rectangle 7">
            <a:extLst>
              <a:ext uri="{FF2B5EF4-FFF2-40B4-BE49-F238E27FC236}">
                <a16:creationId xmlns:a16="http://schemas.microsoft.com/office/drawing/2014/main" id="{2BB4CD0D-764A-4851-84D8-EDD71B988AC2}"/>
              </a:ext>
            </a:extLst>
          </p:cNvPr>
          <p:cNvSpPr/>
          <p:nvPr/>
        </p:nvSpPr>
        <p:spPr>
          <a:xfrm>
            <a:off x="8447590" y="3876274"/>
            <a:ext cx="1956122" cy="90600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PH" sz="2800" dirty="0"/>
              <a:t>Test</a:t>
            </a:r>
          </a:p>
        </p:txBody>
      </p:sp>
      <p:sp>
        <p:nvSpPr>
          <p:cNvPr id="9" name="Rectangle 8">
            <a:extLst>
              <a:ext uri="{FF2B5EF4-FFF2-40B4-BE49-F238E27FC236}">
                <a16:creationId xmlns:a16="http://schemas.microsoft.com/office/drawing/2014/main" id="{4D10F744-17CF-450A-8768-70D5089DB0AB}"/>
              </a:ext>
            </a:extLst>
          </p:cNvPr>
          <p:cNvSpPr/>
          <p:nvPr/>
        </p:nvSpPr>
        <p:spPr>
          <a:xfrm>
            <a:off x="5491223" y="3884222"/>
            <a:ext cx="1956122" cy="90600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PH" sz="2800" dirty="0"/>
              <a:t>Analyze</a:t>
            </a:r>
          </a:p>
        </p:txBody>
      </p:sp>
      <p:sp>
        <p:nvSpPr>
          <p:cNvPr id="10" name="Rectangle 9">
            <a:extLst>
              <a:ext uri="{FF2B5EF4-FFF2-40B4-BE49-F238E27FC236}">
                <a16:creationId xmlns:a16="http://schemas.microsoft.com/office/drawing/2014/main" id="{3BC1AA99-D372-4C1A-A23B-00A7609014ED}"/>
              </a:ext>
            </a:extLst>
          </p:cNvPr>
          <p:cNvSpPr/>
          <p:nvPr/>
        </p:nvSpPr>
        <p:spPr>
          <a:xfrm>
            <a:off x="2766349" y="3876274"/>
            <a:ext cx="1956122" cy="90600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PH" sz="2800" dirty="0"/>
              <a:t>Submit</a:t>
            </a:r>
          </a:p>
        </p:txBody>
      </p:sp>
      <p:sp>
        <p:nvSpPr>
          <p:cNvPr id="11" name="Oval 10">
            <a:extLst>
              <a:ext uri="{FF2B5EF4-FFF2-40B4-BE49-F238E27FC236}">
                <a16:creationId xmlns:a16="http://schemas.microsoft.com/office/drawing/2014/main" id="{8AD22C98-2E87-4CA8-8A9D-4A38B0C51056}"/>
              </a:ext>
            </a:extLst>
          </p:cNvPr>
          <p:cNvSpPr/>
          <p:nvPr/>
        </p:nvSpPr>
        <p:spPr>
          <a:xfrm>
            <a:off x="671332" y="3750540"/>
            <a:ext cx="1354238" cy="1157468"/>
          </a:xfrm>
          <a:prstGeom prst="ellipse">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PH" sz="2800" dirty="0"/>
              <a:t>End</a:t>
            </a:r>
          </a:p>
        </p:txBody>
      </p:sp>
      <p:sp>
        <p:nvSpPr>
          <p:cNvPr id="16" name="Arrow: Right 15">
            <a:extLst>
              <a:ext uri="{FF2B5EF4-FFF2-40B4-BE49-F238E27FC236}">
                <a16:creationId xmlns:a16="http://schemas.microsoft.com/office/drawing/2014/main" id="{746E8A09-E737-4047-9C38-080AA6E156D1}"/>
              </a:ext>
            </a:extLst>
          </p:cNvPr>
          <p:cNvSpPr/>
          <p:nvPr/>
        </p:nvSpPr>
        <p:spPr>
          <a:xfrm>
            <a:off x="2129743" y="2129743"/>
            <a:ext cx="578733" cy="277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Arrow: Right 16">
            <a:extLst>
              <a:ext uri="{FF2B5EF4-FFF2-40B4-BE49-F238E27FC236}">
                <a16:creationId xmlns:a16="http://schemas.microsoft.com/office/drawing/2014/main" id="{1EDDD963-0AF5-485A-B936-D6F1E85D7172}"/>
              </a:ext>
            </a:extLst>
          </p:cNvPr>
          <p:cNvSpPr/>
          <p:nvPr/>
        </p:nvSpPr>
        <p:spPr>
          <a:xfrm>
            <a:off x="4826643" y="2129743"/>
            <a:ext cx="590307" cy="277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Arrow: Right 17">
            <a:extLst>
              <a:ext uri="{FF2B5EF4-FFF2-40B4-BE49-F238E27FC236}">
                <a16:creationId xmlns:a16="http://schemas.microsoft.com/office/drawing/2014/main" id="{D51AA80E-2042-4A6C-8FF4-B97941F52FB6}"/>
              </a:ext>
            </a:extLst>
          </p:cNvPr>
          <p:cNvSpPr/>
          <p:nvPr/>
        </p:nvSpPr>
        <p:spPr>
          <a:xfrm>
            <a:off x="7516793" y="2129743"/>
            <a:ext cx="694479" cy="277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9" name="Arrow: Down 18">
            <a:extLst>
              <a:ext uri="{FF2B5EF4-FFF2-40B4-BE49-F238E27FC236}">
                <a16:creationId xmlns:a16="http://schemas.microsoft.com/office/drawing/2014/main" id="{02B763EB-A6FA-422E-BE37-7B9BB6F9D8B8}"/>
              </a:ext>
            </a:extLst>
          </p:cNvPr>
          <p:cNvSpPr/>
          <p:nvPr/>
        </p:nvSpPr>
        <p:spPr>
          <a:xfrm>
            <a:off x="9120851" y="2848156"/>
            <a:ext cx="304800" cy="902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0" name="Arrow: Left 19">
            <a:extLst>
              <a:ext uri="{FF2B5EF4-FFF2-40B4-BE49-F238E27FC236}">
                <a16:creationId xmlns:a16="http://schemas.microsoft.com/office/drawing/2014/main" id="{DE227B80-1C5D-4E0E-BC76-DBDCE4C8D571}"/>
              </a:ext>
            </a:extLst>
          </p:cNvPr>
          <p:cNvSpPr/>
          <p:nvPr/>
        </p:nvSpPr>
        <p:spPr>
          <a:xfrm>
            <a:off x="7516793" y="4223977"/>
            <a:ext cx="791900" cy="2425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 name="Arrow: Left 20">
            <a:extLst>
              <a:ext uri="{FF2B5EF4-FFF2-40B4-BE49-F238E27FC236}">
                <a16:creationId xmlns:a16="http://schemas.microsoft.com/office/drawing/2014/main" id="{D58D43C7-D0D4-4191-A4A5-76887408460B}"/>
              </a:ext>
            </a:extLst>
          </p:cNvPr>
          <p:cNvSpPr/>
          <p:nvPr/>
        </p:nvSpPr>
        <p:spPr>
          <a:xfrm>
            <a:off x="4752374" y="4212745"/>
            <a:ext cx="641428" cy="2330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 name="Arrow: Left 21">
            <a:extLst>
              <a:ext uri="{FF2B5EF4-FFF2-40B4-BE49-F238E27FC236}">
                <a16:creationId xmlns:a16="http://schemas.microsoft.com/office/drawing/2014/main" id="{6209CBAC-26CA-44B4-AF27-E86D3C595412}"/>
              </a:ext>
            </a:extLst>
          </p:cNvPr>
          <p:cNvSpPr/>
          <p:nvPr/>
        </p:nvSpPr>
        <p:spPr>
          <a:xfrm>
            <a:off x="2129743" y="4172676"/>
            <a:ext cx="539185" cy="2777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226666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09ED87-679A-4AE9-AF9E-9AFD358D2D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101" y="400126"/>
            <a:ext cx="10814134" cy="5665009"/>
          </a:xfrm>
        </p:spPr>
      </p:pic>
    </p:spTree>
    <p:extLst>
      <p:ext uri="{BB962C8B-B14F-4D97-AF65-F5344CB8AC3E}">
        <p14:creationId xmlns:p14="http://schemas.microsoft.com/office/powerpoint/2010/main" val="781315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CAFA92-1929-41EB-878B-0D0507DBA7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796" y="749178"/>
            <a:ext cx="10544670" cy="6108821"/>
          </a:xfrm>
        </p:spPr>
      </p:pic>
    </p:spTree>
    <p:extLst>
      <p:ext uri="{BB962C8B-B14F-4D97-AF65-F5344CB8AC3E}">
        <p14:creationId xmlns:p14="http://schemas.microsoft.com/office/powerpoint/2010/main" val="3437623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1585D2-F9EA-457B-99DB-173867BED2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2792" y="309340"/>
            <a:ext cx="9742768" cy="5848392"/>
          </a:xfrm>
        </p:spPr>
      </p:pic>
    </p:spTree>
    <p:extLst>
      <p:ext uri="{BB962C8B-B14F-4D97-AF65-F5344CB8AC3E}">
        <p14:creationId xmlns:p14="http://schemas.microsoft.com/office/powerpoint/2010/main" val="2528124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70F6A8-F6F2-4F63-AC70-7A58DC8945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8654" y="807053"/>
            <a:ext cx="10058400" cy="5234932"/>
          </a:xfrm>
        </p:spPr>
      </p:pic>
    </p:spTree>
    <p:extLst>
      <p:ext uri="{BB962C8B-B14F-4D97-AF65-F5344CB8AC3E}">
        <p14:creationId xmlns:p14="http://schemas.microsoft.com/office/powerpoint/2010/main" val="2491442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6306E5-C657-4CF8-B297-7675CA3C40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931" y="679732"/>
            <a:ext cx="10301468" cy="5756908"/>
          </a:xfrm>
        </p:spPr>
      </p:pic>
    </p:spTree>
    <p:extLst>
      <p:ext uri="{BB962C8B-B14F-4D97-AF65-F5344CB8AC3E}">
        <p14:creationId xmlns:p14="http://schemas.microsoft.com/office/powerpoint/2010/main" val="3660228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F92B08-E8F8-4D69-8701-027533AFBB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8125" y="555585"/>
            <a:ext cx="10266640" cy="5636871"/>
          </a:xfrm>
        </p:spPr>
      </p:pic>
    </p:spTree>
    <p:extLst>
      <p:ext uri="{BB962C8B-B14F-4D97-AF65-F5344CB8AC3E}">
        <p14:creationId xmlns:p14="http://schemas.microsoft.com/office/powerpoint/2010/main" val="1578933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1AF96C-E844-42B6-845F-CFD851DEA2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744" y="783904"/>
            <a:ext cx="9747951" cy="5304380"/>
          </a:xfrm>
        </p:spPr>
      </p:pic>
    </p:spTree>
    <p:extLst>
      <p:ext uri="{BB962C8B-B14F-4D97-AF65-F5344CB8AC3E}">
        <p14:creationId xmlns:p14="http://schemas.microsoft.com/office/powerpoint/2010/main" val="184516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1EDD-ECEC-4B83-822F-0F33C7BC2566}"/>
              </a:ext>
            </a:extLst>
          </p:cNvPr>
          <p:cNvSpPr>
            <a:spLocks noGrp="1"/>
          </p:cNvSpPr>
          <p:nvPr>
            <p:ph type="title"/>
          </p:nvPr>
        </p:nvSpPr>
        <p:spPr/>
        <p:txBody>
          <a:bodyPr/>
          <a:lstStyle/>
          <a:p>
            <a:r>
              <a:rPr lang="en-PH" dirty="0"/>
              <a:t>Objectives:</a:t>
            </a:r>
          </a:p>
        </p:txBody>
      </p:sp>
      <p:sp>
        <p:nvSpPr>
          <p:cNvPr id="3" name="Content Placeholder 2">
            <a:extLst>
              <a:ext uri="{FF2B5EF4-FFF2-40B4-BE49-F238E27FC236}">
                <a16:creationId xmlns:a16="http://schemas.microsoft.com/office/drawing/2014/main" id="{7296FA3A-7AD2-40AD-8672-87A8600C8541}"/>
              </a:ext>
            </a:extLst>
          </p:cNvPr>
          <p:cNvSpPr>
            <a:spLocks noGrp="1"/>
          </p:cNvSpPr>
          <p:nvPr>
            <p:ph idx="1"/>
          </p:nvPr>
        </p:nvSpPr>
        <p:spPr/>
        <p:txBody>
          <a:bodyPr>
            <a:normAutofit/>
          </a:bodyPr>
          <a:lstStyle/>
          <a:p>
            <a:r>
              <a:rPr lang="en-PH" sz="4000" dirty="0"/>
              <a:t>Apply the principles of test construction in developing test items.</a:t>
            </a:r>
          </a:p>
          <a:p>
            <a:r>
              <a:rPr lang="en-PH" sz="4000" dirty="0"/>
              <a:t>Apply the procedures of doing item analysis</a:t>
            </a:r>
          </a:p>
        </p:txBody>
      </p:sp>
    </p:spTree>
    <p:extLst>
      <p:ext uri="{BB962C8B-B14F-4D97-AF65-F5344CB8AC3E}">
        <p14:creationId xmlns:p14="http://schemas.microsoft.com/office/powerpoint/2010/main" val="4131892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FBE515-5D5B-4D13-A00C-D3C0764607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639" y="772327"/>
            <a:ext cx="10540850" cy="5467609"/>
          </a:xfrm>
        </p:spPr>
      </p:pic>
    </p:spTree>
    <p:extLst>
      <p:ext uri="{BB962C8B-B14F-4D97-AF65-F5344CB8AC3E}">
        <p14:creationId xmlns:p14="http://schemas.microsoft.com/office/powerpoint/2010/main" val="4090601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7CD90E-1FFB-4071-B0AD-08DA94FBF0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778" y="911224"/>
            <a:ext cx="10612688" cy="5188633"/>
          </a:xfrm>
        </p:spPr>
      </p:pic>
    </p:spTree>
    <p:extLst>
      <p:ext uri="{BB962C8B-B14F-4D97-AF65-F5344CB8AC3E}">
        <p14:creationId xmlns:p14="http://schemas.microsoft.com/office/powerpoint/2010/main" val="3589808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FF900B-07FD-461D-9555-80EB4A3E09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452" y="575558"/>
            <a:ext cx="10869679" cy="5497435"/>
          </a:xfrm>
        </p:spPr>
      </p:pic>
    </p:spTree>
    <p:extLst>
      <p:ext uri="{BB962C8B-B14F-4D97-AF65-F5344CB8AC3E}">
        <p14:creationId xmlns:p14="http://schemas.microsoft.com/office/powerpoint/2010/main" val="3233788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F869C51-121F-4B61-92B0-B1529F4D01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9461" y="818627"/>
            <a:ext cx="9697040" cy="5153910"/>
          </a:xfrm>
        </p:spPr>
      </p:pic>
    </p:spTree>
    <p:extLst>
      <p:ext uri="{BB962C8B-B14F-4D97-AF65-F5344CB8AC3E}">
        <p14:creationId xmlns:p14="http://schemas.microsoft.com/office/powerpoint/2010/main" val="1070102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8B56D0F-C96B-4961-8C3E-5B07EF598B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0682" y="563984"/>
            <a:ext cx="9981566" cy="5165483"/>
          </a:xfrm>
        </p:spPr>
      </p:pic>
    </p:spTree>
    <p:extLst>
      <p:ext uri="{BB962C8B-B14F-4D97-AF65-F5344CB8AC3E}">
        <p14:creationId xmlns:p14="http://schemas.microsoft.com/office/powerpoint/2010/main" val="2987019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186CB3-7191-4666-9804-80C6B00A79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214" y="668157"/>
            <a:ext cx="10153677" cy="5408552"/>
          </a:xfrm>
        </p:spPr>
      </p:pic>
    </p:spTree>
    <p:extLst>
      <p:ext uri="{BB962C8B-B14F-4D97-AF65-F5344CB8AC3E}">
        <p14:creationId xmlns:p14="http://schemas.microsoft.com/office/powerpoint/2010/main" val="3082615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E73AB9-E198-4360-BC70-2C1D6B9DA2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616" y="864925"/>
            <a:ext cx="10896193" cy="5210401"/>
          </a:xfrm>
        </p:spPr>
      </p:pic>
    </p:spTree>
    <p:extLst>
      <p:ext uri="{BB962C8B-B14F-4D97-AF65-F5344CB8AC3E}">
        <p14:creationId xmlns:p14="http://schemas.microsoft.com/office/powerpoint/2010/main" val="2435865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E3CEB4-B498-42E7-92EC-280E822075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112" y="783902"/>
            <a:ext cx="10523837" cy="4829819"/>
          </a:xfrm>
        </p:spPr>
      </p:pic>
    </p:spTree>
    <p:extLst>
      <p:ext uri="{BB962C8B-B14F-4D97-AF65-F5344CB8AC3E}">
        <p14:creationId xmlns:p14="http://schemas.microsoft.com/office/powerpoint/2010/main" val="2988990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5414E7-F6CC-4821-B442-2DF0697BF9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043" y="922800"/>
            <a:ext cx="10139423" cy="4933990"/>
          </a:xfrm>
        </p:spPr>
      </p:pic>
    </p:spTree>
    <p:extLst>
      <p:ext uri="{BB962C8B-B14F-4D97-AF65-F5344CB8AC3E}">
        <p14:creationId xmlns:p14="http://schemas.microsoft.com/office/powerpoint/2010/main" val="774488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5F87E4-84CE-4B15-8F52-DBFE6A7303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6997" y="795479"/>
            <a:ext cx="10035251" cy="4748794"/>
          </a:xfrm>
        </p:spPr>
      </p:pic>
    </p:spTree>
    <p:extLst>
      <p:ext uri="{BB962C8B-B14F-4D97-AF65-F5344CB8AC3E}">
        <p14:creationId xmlns:p14="http://schemas.microsoft.com/office/powerpoint/2010/main" val="382841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EA5CB3-4BEF-440F-8931-64FCA21A70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8101" y="237021"/>
            <a:ext cx="10069975" cy="6369845"/>
          </a:xfrm>
        </p:spPr>
      </p:pic>
    </p:spTree>
    <p:extLst>
      <p:ext uri="{BB962C8B-B14F-4D97-AF65-F5344CB8AC3E}">
        <p14:creationId xmlns:p14="http://schemas.microsoft.com/office/powerpoint/2010/main" val="1490016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145594-E6B3-4251-86DF-F988E14886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0147" y="1015396"/>
            <a:ext cx="9676435" cy="5107611"/>
          </a:xfrm>
        </p:spPr>
      </p:pic>
    </p:spTree>
    <p:extLst>
      <p:ext uri="{BB962C8B-B14F-4D97-AF65-F5344CB8AC3E}">
        <p14:creationId xmlns:p14="http://schemas.microsoft.com/office/powerpoint/2010/main" val="3793133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88D199-BDDE-4193-8AC6-74BDF23981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6111" y="922799"/>
            <a:ext cx="9717793" cy="5049738"/>
          </a:xfrm>
        </p:spPr>
      </p:pic>
    </p:spTree>
    <p:extLst>
      <p:ext uri="{BB962C8B-B14F-4D97-AF65-F5344CB8AC3E}">
        <p14:creationId xmlns:p14="http://schemas.microsoft.com/office/powerpoint/2010/main" val="1666440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5C57FE-B8BE-46EA-88FB-AEAB4FEF71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7429" y="772329"/>
            <a:ext cx="10810956" cy="5570598"/>
          </a:xfrm>
        </p:spPr>
      </p:pic>
    </p:spTree>
    <p:extLst>
      <p:ext uri="{BB962C8B-B14F-4D97-AF65-F5344CB8AC3E}">
        <p14:creationId xmlns:p14="http://schemas.microsoft.com/office/powerpoint/2010/main" val="14631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3551F3-5187-46DB-81DF-39053E1DA7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4851" y="714456"/>
            <a:ext cx="9429053" cy="5478000"/>
          </a:xfrm>
        </p:spPr>
      </p:pic>
    </p:spTree>
    <p:extLst>
      <p:ext uri="{BB962C8B-B14F-4D97-AF65-F5344CB8AC3E}">
        <p14:creationId xmlns:p14="http://schemas.microsoft.com/office/powerpoint/2010/main" val="1200807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2743E4-9FF5-4EE7-951D-CB12525C52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5010" y="818626"/>
            <a:ext cx="9435744" cy="5084463"/>
          </a:xfrm>
        </p:spPr>
      </p:pic>
    </p:spTree>
    <p:extLst>
      <p:ext uri="{BB962C8B-B14F-4D97-AF65-F5344CB8AC3E}">
        <p14:creationId xmlns:p14="http://schemas.microsoft.com/office/powerpoint/2010/main" val="3245082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9C029E-00E1-43ED-A1E3-F4B2190557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315" y="875194"/>
            <a:ext cx="11031369" cy="5107611"/>
          </a:xfrm>
        </p:spPr>
      </p:pic>
    </p:spTree>
    <p:extLst>
      <p:ext uri="{BB962C8B-B14F-4D97-AF65-F5344CB8AC3E}">
        <p14:creationId xmlns:p14="http://schemas.microsoft.com/office/powerpoint/2010/main" val="3530365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5D9EF3-1BA1-4A22-B656-EDA4E44F35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9391" y="772328"/>
            <a:ext cx="10064822" cy="4841393"/>
          </a:xfrm>
        </p:spPr>
      </p:pic>
    </p:spTree>
    <p:extLst>
      <p:ext uri="{BB962C8B-B14F-4D97-AF65-F5344CB8AC3E}">
        <p14:creationId xmlns:p14="http://schemas.microsoft.com/office/powerpoint/2010/main" val="2481904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9F4EC8-50E9-40CE-9102-9087C955E5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1621" y="888075"/>
            <a:ext cx="9882673" cy="5119185"/>
          </a:xfrm>
        </p:spPr>
      </p:pic>
    </p:spTree>
    <p:extLst>
      <p:ext uri="{BB962C8B-B14F-4D97-AF65-F5344CB8AC3E}">
        <p14:creationId xmlns:p14="http://schemas.microsoft.com/office/powerpoint/2010/main" val="1572938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203083-521F-4A68-8244-19FC6C6C8A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8863" y="853351"/>
            <a:ext cx="10007638" cy="5258082"/>
          </a:xfrm>
        </p:spPr>
      </p:pic>
    </p:spTree>
    <p:extLst>
      <p:ext uri="{BB962C8B-B14F-4D97-AF65-F5344CB8AC3E}">
        <p14:creationId xmlns:p14="http://schemas.microsoft.com/office/powerpoint/2010/main" val="4271745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B54E-A3AA-4CFB-AB84-6050114DBC9C}"/>
              </a:ext>
            </a:extLst>
          </p:cNvPr>
          <p:cNvSpPr>
            <a:spLocks noGrp="1"/>
          </p:cNvSpPr>
          <p:nvPr>
            <p:ph type="title"/>
          </p:nvPr>
        </p:nvSpPr>
        <p:spPr/>
        <p:txBody>
          <a:bodyPr/>
          <a:lstStyle/>
          <a:p>
            <a:r>
              <a:rPr lang="en-PH" dirty="0"/>
              <a:t>Reference:</a:t>
            </a:r>
          </a:p>
        </p:txBody>
      </p:sp>
      <p:sp>
        <p:nvSpPr>
          <p:cNvPr id="3" name="Content Placeholder 2">
            <a:extLst>
              <a:ext uri="{FF2B5EF4-FFF2-40B4-BE49-F238E27FC236}">
                <a16:creationId xmlns:a16="http://schemas.microsoft.com/office/drawing/2014/main" id="{EA0F8557-A045-46C2-B998-85E71B574285}"/>
              </a:ext>
            </a:extLst>
          </p:cNvPr>
          <p:cNvSpPr>
            <a:spLocks noGrp="1"/>
          </p:cNvSpPr>
          <p:nvPr>
            <p:ph idx="1"/>
          </p:nvPr>
        </p:nvSpPr>
        <p:spPr/>
        <p:txBody>
          <a:bodyPr/>
          <a:lstStyle/>
          <a:p>
            <a:pPr marL="0" indent="0">
              <a:buNone/>
            </a:pPr>
            <a:r>
              <a:rPr lang="en-PH" dirty="0">
                <a:hlinkClick r:id="rId2"/>
              </a:rPr>
              <a:t>http://www.slideshare.net/Arnel</a:t>
            </a:r>
            <a:r>
              <a:rPr lang="en-PH" dirty="0"/>
              <a:t>SSI</a:t>
            </a:r>
          </a:p>
        </p:txBody>
      </p:sp>
    </p:spTree>
    <p:extLst>
      <p:ext uri="{BB962C8B-B14F-4D97-AF65-F5344CB8AC3E}">
        <p14:creationId xmlns:p14="http://schemas.microsoft.com/office/powerpoint/2010/main" val="1806410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3A4E9D-D892-41AC-A6B6-0E67A5AB49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312" y="511078"/>
            <a:ext cx="9977376" cy="5608413"/>
          </a:xfrm>
        </p:spPr>
      </p:pic>
    </p:spTree>
    <p:extLst>
      <p:ext uri="{BB962C8B-B14F-4D97-AF65-F5344CB8AC3E}">
        <p14:creationId xmlns:p14="http://schemas.microsoft.com/office/powerpoint/2010/main" val="655818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E7982-440B-433F-928C-13BABD19F7BB}"/>
              </a:ext>
            </a:extLst>
          </p:cNvPr>
          <p:cNvSpPr>
            <a:spLocks noGrp="1"/>
          </p:cNvSpPr>
          <p:nvPr>
            <p:ph type="title"/>
          </p:nvPr>
        </p:nvSpPr>
        <p:spPr>
          <a:xfrm>
            <a:off x="687729" y="191506"/>
            <a:ext cx="10515600" cy="873366"/>
          </a:xfrm>
        </p:spPr>
        <p:txBody>
          <a:bodyPr/>
          <a:lstStyle/>
          <a:p>
            <a:r>
              <a:rPr lang="en-PH" dirty="0"/>
              <a:t>Workshop</a:t>
            </a:r>
          </a:p>
        </p:txBody>
      </p:sp>
      <p:sp>
        <p:nvSpPr>
          <p:cNvPr id="3" name="Content Placeholder 2">
            <a:extLst>
              <a:ext uri="{FF2B5EF4-FFF2-40B4-BE49-F238E27FC236}">
                <a16:creationId xmlns:a16="http://schemas.microsoft.com/office/drawing/2014/main" id="{90ADCDD2-12D7-440D-BC6F-A29C3B33A3C8}"/>
              </a:ext>
            </a:extLst>
          </p:cNvPr>
          <p:cNvSpPr>
            <a:spLocks noGrp="1"/>
          </p:cNvSpPr>
          <p:nvPr>
            <p:ph idx="1"/>
          </p:nvPr>
        </p:nvSpPr>
        <p:spPr>
          <a:xfrm>
            <a:off x="687729" y="1253330"/>
            <a:ext cx="10515600" cy="5413163"/>
          </a:xfrm>
        </p:spPr>
        <p:txBody>
          <a:bodyPr>
            <a:normAutofit/>
          </a:bodyPr>
          <a:lstStyle/>
          <a:p>
            <a:r>
              <a:rPr lang="en-PH" sz="3200" dirty="0"/>
              <a:t>Select a competency to be taught this second quarter.</a:t>
            </a:r>
          </a:p>
          <a:p>
            <a:r>
              <a:rPr lang="en-PH" sz="3200" dirty="0"/>
              <a:t>Construct a multiple test item for the said competency applying the principles just learned.</a:t>
            </a:r>
          </a:p>
          <a:p>
            <a:r>
              <a:rPr lang="en-PH" sz="3200" dirty="0"/>
              <a:t>Present your output for critiquing following this format:</a:t>
            </a:r>
          </a:p>
          <a:p>
            <a:r>
              <a:rPr lang="en-PH" sz="3200" dirty="0"/>
              <a:t>Do your task for 30 minutes only</a:t>
            </a:r>
          </a:p>
          <a:p>
            <a:endParaRPr lang="en-PH" sz="3200" dirty="0"/>
          </a:p>
          <a:p>
            <a:pPr marL="0" indent="0">
              <a:buNone/>
            </a:pPr>
            <a:endParaRPr lang="en-PH" sz="3200" dirty="0"/>
          </a:p>
        </p:txBody>
      </p:sp>
      <p:graphicFrame>
        <p:nvGraphicFramePr>
          <p:cNvPr id="4" name="Table 4">
            <a:extLst>
              <a:ext uri="{FF2B5EF4-FFF2-40B4-BE49-F238E27FC236}">
                <a16:creationId xmlns:a16="http://schemas.microsoft.com/office/drawing/2014/main" id="{BD9AFB7F-CC5C-42A1-A80D-CAE33D877299}"/>
              </a:ext>
            </a:extLst>
          </p:cNvPr>
          <p:cNvGraphicFramePr>
            <a:graphicFrameLocks noGrp="1"/>
          </p:cNvGraphicFramePr>
          <p:nvPr>
            <p:extLst>
              <p:ext uri="{D42A27DB-BD31-4B8C-83A1-F6EECF244321}">
                <p14:modId xmlns:p14="http://schemas.microsoft.com/office/powerpoint/2010/main" val="3170138726"/>
              </p:ext>
            </p:extLst>
          </p:nvPr>
        </p:nvGraphicFramePr>
        <p:xfrm>
          <a:off x="1252409" y="4563373"/>
          <a:ext cx="8906077" cy="1721846"/>
        </p:xfrm>
        <a:graphic>
          <a:graphicData uri="http://schemas.openxmlformats.org/drawingml/2006/table">
            <a:tbl>
              <a:tblPr firstRow="1" bandRow="1">
                <a:tableStyleId>{5C22544A-7EE6-4342-B048-85BDC9FD1C3A}</a:tableStyleId>
              </a:tblPr>
              <a:tblGrid>
                <a:gridCol w="1768533">
                  <a:extLst>
                    <a:ext uri="{9D8B030D-6E8A-4147-A177-3AD203B41FA5}">
                      <a16:colId xmlns:a16="http://schemas.microsoft.com/office/drawing/2014/main" val="2654478225"/>
                    </a:ext>
                  </a:extLst>
                </a:gridCol>
                <a:gridCol w="7137544">
                  <a:extLst>
                    <a:ext uri="{9D8B030D-6E8A-4147-A177-3AD203B41FA5}">
                      <a16:colId xmlns:a16="http://schemas.microsoft.com/office/drawing/2014/main" val="181020289"/>
                    </a:ext>
                  </a:extLst>
                </a:gridCol>
              </a:tblGrid>
              <a:tr h="473273">
                <a:tc>
                  <a:txBody>
                    <a:bodyPr/>
                    <a:lstStyle/>
                    <a:p>
                      <a:r>
                        <a:rPr lang="en-PH" dirty="0">
                          <a:solidFill>
                            <a:sysClr val="windowText" lastClr="000000"/>
                          </a:solidFill>
                        </a:rPr>
                        <a:t>Objective: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PH" dirty="0">
                        <a:solidFill>
                          <a:sysClr val="windowText" lastClr="000000"/>
                        </a:solidFill>
                      </a:endParaRPr>
                    </a:p>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9878264"/>
                  </a:ext>
                </a:extLst>
              </a:tr>
              <a:tr h="1081766">
                <a:tc>
                  <a:txBody>
                    <a:bodyPr/>
                    <a:lstStyle/>
                    <a:p>
                      <a:r>
                        <a:rPr lang="en-PH" b="1" dirty="0">
                          <a:solidFill>
                            <a:sysClr val="windowText" lastClr="000000"/>
                          </a:solidFill>
                        </a:rPr>
                        <a:t>Test 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PH" dirty="0">
                        <a:solidFill>
                          <a:sysClr val="windowText" lastClr="000000"/>
                        </a:solidFill>
                      </a:endParaRPr>
                    </a:p>
                    <a:p>
                      <a:endParaRPr lang="en-PH" dirty="0">
                        <a:solidFill>
                          <a:sysClr val="windowText" lastClr="000000"/>
                        </a:solidFill>
                      </a:endParaRPr>
                    </a:p>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912476"/>
                  </a:ext>
                </a:extLst>
              </a:tr>
            </a:tbl>
          </a:graphicData>
        </a:graphic>
      </p:graphicFrame>
    </p:spTree>
    <p:extLst>
      <p:ext uri="{BB962C8B-B14F-4D97-AF65-F5344CB8AC3E}">
        <p14:creationId xmlns:p14="http://schemas.microsoft.com/office/powerpoint/2010/main" val="429199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B16E4-7ADD-4047-BBBA-C8CEEAB23935}"/>
              </a:ext>
            </a:extLst>
          </p:cNvPr>
          <p:cNvSpPr>
            <a:spLocks noGrp="1"/>
          </p:cNvSpPr>
          <p:nvPr>
            <p:ph type="title"/>
          </p:nvPr>
        </p:nvSpPr>
        <p:spPr/>
        <p:txBody>
          <a:bodyPr/>
          <a:lstStyle/>
          <a:p>
            <a:r>
              <a:rPr lang="en-PH" dirty="0"/>
              <a:t>Making Item Analysis the Conventional Way</a:t>
            </a:r>
          </a:p>
        </p:txBody>
      </p:sp>
      <p:sp>
        <p:nvSpPr>
          <p:cNvPr id="3" name="Content Placeholder 2">
            <a:extLst>
              <a:ext uri="{FF2B5EF4-FFF2-40B4-BE49-F238E27FC236}">
                <a16:creationId xmlns:a16="http://schemas.microsoft.com/office/drawing/2014/main" id="{96235D02-AADF-44C7-AF58-0617DE9D87C8}"/>
              </a:ext>
            </a:extLst>
          </p:cNvPr>
          <p:cNvSpPr>
            <a:spLocks noGrp="1"/>
          </p:cNvSpPr>
          <p:nvPr>
            <p:ph idx="1"/>
          </p:nvPr>
        </p:nvSpPr>
        <p:spPr/>
        <p:txBody>
          <a:bodyPr>
            <a:noAutofit/>
          </a:bodyPr>
          <a:lstStyle/>
          <a:p>
            <a:pPr marL="0" indent="0">
              <a:buNone/>
            </a:pPr>
            <a:r>
              <a:rPr lang="en-PH" sz="2800" dirty="0"/>
              <a:t>Item Analysis: What is it?</a:t>
            </a:r>
          </a:p>
          <a:p>
            <a:pPr marL="0" indent="0">
              <a:buNone/>
            </a:pPr>
            <a:r>
              <a:rPr lang="en-PH" sz="2800" dirty="0"/>
              <a:t>	Item analysis is a way of testing the effectiveness of test items. This is done by studying the learners’ responses to each item so as to get information concerning the following points:	</a:t>
            </a:r>
          </a:p>
          <a:p>
            <a:pPr lvl="1">
              <a:buFont typeface="Wingdings" panose="05000000000000000000" pitchFamily="2" charset="2"/>
              <a:buChar char="Ø"/>
            </a:pPr>
            <a:r>
              <a:rPr lang="en-PH" sz="2800" dirty="0"/>
              <a:t>	The difficulty of the item</a:t>
            </a:r>
          </a:p>
          <a:p>
            <a:pPr lvl="1">
              <a:buFont typeface="Wingdings" panose="05000000000000000000" pitchFamily="2" charset="2"/>
              <a:buChar char="Ø"/>
            </a:pPr>
            <a:r>
              <a:rPr lang="en-PH" sz="2800" dirty="0"/>
              <a:t>	The discriminating power of the item</a:t>
            </a:r>
          </a:p>
          <a:p>
            <a:pPr lvl="1">
              <a:buFont typeface="Wingdings" panose="05000000000000000000" pitchFamily="2" charset="2"/>
              <a:buChar char="Ø"/>
            </a:pPr>
            <a:r>
              <a:rPr lang="en-PH" sz="2800" dirty="0"/>
              <a:t>    The effectiveness of each item</a:t>
            </a:r>
          </a:p>
          <a:p>
            <a:pPr marL="0" indent="0">
              <a:buNone/>
            </a:pPr>
            <a:r>
              <a:rPr lang="en-PH" sz="2800" dirty="0"/>
              <a:t>		</a:t>
            </a:r>
          </a:p>
        </p:txBody>
      </p:sp>
    </p:spTree>
    <p:extLst>
      <p:ext uri="{BB962C8B-B14F-4D97-AF65-F5344CB8AC3E}">
        <p14:creationId xmlns:p14="http://schemas.microsoft.com/office/powerpoint/2010/main" val="1948246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0393-8737-43D9-88BE-953D83365CD3}"/>
              </a:ext>
            </a:extLst>
          </p:cNvPr>
          <p:cNvSpPr>
            <a:spLocks noGrp="1"/>
          </p:cNvSpPr>
          <p:nvPr>
            <p:ph type="title"/>
          </p:nvPr>
        </p:nvSpPr>
        <p:spPr/>
        <p:txBody>
          <a:bodyPr/>
          <a:lstStyle/>
          <a:p>
            <a:r>
              <a:rPr lang="en-PH" dirty="0"/>
              <a:t>Why conduct an Item Analysis</a:t>
            </a:r>
          </a:p>
        </p:txBody>
      </p:sp>
      <p:sp>
        <p:nvSpPr>
          <p:cNvPr id="3" name="Content Placeholder 2">
            <a:extLst>
              <a:ext uri="{FF2B5EF4-FFF2-40B4-BE49-F238E27FC236}">
                <a16:creationId xmlns:a16="http://schemas.microsoft.com/office/drawing/2014/main" id="{28F7D7B7-0BF6-4A68-88A2-46E9AFC66B29}"/>
              </a:ext>
            </a:extLst>
          </p:cNvPr>
          <p:cNvSpPr>
            <a:spLocks noGrp="1"/>
          </p:cNvSpPr>
          <p:nvPr>
            <p:ph idx="1"/>
          </p:nvPr>
        </p:nvSpPr>
        <p:spPr/>
        <p:txBody>
          <a:bodyPr>
            <a:normAutofit/>
          </a:bodyPr>
          <a:lstStyle/>
          <a:p>
            <a:r>
              <a:rPr lang="en-PH" sz="2800" dirty="0"/>
              <a:t>Information from item analysis can provide the teacher information whether an item is too easy or too difficult. It tells on how well an item discriminates between high and low achievers on the test. It tells further whether all the options functioned well.</a:t>
            </a:r>
          </a:p>
          <a:p>
            <a:pPr marL="0" indent="0">
              <a:buNone/>
            </a:pPr>
            <a:endParaRPr lang="en-PH" sz="2800" dirty="0"/>
          </a:p>
          <a:p>
            <a:r>
              <a:rPr lang="en-PH" sz="2800" dirty="0"/>
              <a:t>Item analysis data also help in determining specific technical defect. Moreover, it gives information to be used for the improvement of the test items.</a:t>
            </a:r>
          </a:p>
        </p:txBody>
      </p:sp>
    </p:spTree>
    <p:extLst>
      <p:ext uri="{BB962C8B-B14F-4D97-AF65-F5344CB8AC3E}">
        <p14:creationId xmlns:p14="http://schemas.microsoft.com/office/powerpoint/2010/main" val="2039419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66AC-BB1D-4F79-A690-CFFB6D0FD74D}"/>
              </a:ext>
            </a:extLst>
          </p:cNvPr>
          <p:cNvSpPr>
            <a:spLocks noGrp="1"/>
          </p:cNvSpPr>
          <p:nvPr>
            <p:ph type="title"/>
          </p:nvPr>
        </p:nvSpPr>
        <p:spPr>
          <a:xfrm>
            <a:off x="629053" y="306055"/>
            <a:ext cx="11120718" cy="1609344"/>
          </a:xfrm>
        </p:spPr>
        <p:txBody>
          <a:bodyPr/>
          <a:lstStyle/>
          <a:p>
            <a:r>
              <a:rPr lang="en-PH" dirty="0"/>
              <a:t>What are the benefits of item analysis?</a:t>
            </a:r>
          </a:p>
        </p:txBody>
      </p:sp>
      <p:sp>
        <p:nvSpPr>
          <p:cNvPr id="3" name="Content Placeholder 2">
            <a:extLst>
              <a:ext uri="{FF2B5EF4-FFF2-40B4-BE49-F238E27FC236}">
                <a16:creationId xmlns:a16="http://schemas.microsoft.com/office/drawing/2014/main" id="{D2EA00E9-5265-4CDA-B6E9-B660EC3FCF23}"/>
              </a:ext>
            </a:extLst>
          </p:cNvPr>
          <p:cNvSpPr>
            <a:spLocks noGrp="1"/>
          </p:cNvSpPr>
          <p:nvPr>
            <p:ph idx="1"/>
          </p:nvPr>
        </p:nvSpPr>
        <p:spPr>
          <a:xfrm>
            <a:off x="868858" y="1691101"/>
            <a:ext cx="10507353" cy="4860843"/>
          </a:xfrm>
        </p:spPr>
        <p:txBody>
          <a:bodyPr>
            <a:noAutofit/>
          </a:bodyPr>
          <a:lstStyle/>
          <a:p>
            <a:r>
              <a:rPr lang="en-PH" sz="2800" dirty="0"/>
              <a:t>It gives information for class discussion of the test. For instance, easy item can be treated lightly; responses to difficult items can be explained more comprehensively.</a:t>
            </a:r>
          </a:p>
          <a:p>
            <a:r>
              <a:rPr lang="en-PH" sz="2800" dirty="0"/>
              <a:t>It gives data for helping the learners to improve their learning method. For instance, if a learner commits a number of incorrect responses to several items, this reveals misconceptions of the learning tasks, which should be taken into consideration for remedial work.</a:t>
            </a:r>
          </a:p>
          <a:p>
            <a:r>
              <a:rPr lang="en-PH" sz="2800" dirty="0"/>
              <a:t>It gives insights and skills, which leads to the construction of better test items for future use. </a:t>
            </a:r>
          </a:p>
        </p:txBody>
      </p:sp>
    </p:spTree>
    <p:extLst>
      <p:ext uri="{BB962C8B-B14F-4D97-AF65-F5344CB8AC3E}">
        <p14:creationId xmlns:p14="http://schemas.microsoft.com/office/powerpoint/2010/main" val="1778192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048A-E479-44B3-BA53-7BFE30257519}"/>
              </a:ext>
            </a:extLst>
          </p:cNvPr>
          <p:cNvSpPr>
            <a:spLocks noGrp="1"/>
          </p:cNvSpPr>
          <p:nvPr>
            <p:ph type="title"/>
          </p:nvPr>
        </p:nvSpPr>
        <p:spPr>
          <a:xfrm>
            <a:off x="948824" y="390503"/>
            <a:ext cx="10058400" cy="1609344"/>
          </a:xfrm>
        </p:spPr>
        <p:txBody>
          <a:bodyPr/>
          <a:lstStyle/>
          <a:p>
            <a:r>
              <a:rPr lang="en-PH" dirty="0"/>
              <a:t>Procedure in Making Item Analysis Using the U-L Method</a:t>
            </a:r>
          </a:p>
        </p:txBody>
      </p:sp>
      <p:sp>
        <p:nvSpPr>
          <p:cNvPr id="3" name="Content Placeholder 2">
            <a:extLst>
              <a:ext uri="{FF2B5EF4-FFF2-40B4-BE49-F238E27FC236}">
                <a16:creationId xmlns:a16="http://schemas.microsoft.com/office/drawing/2014/main" id="{E428955A-1FF2-4B28-BF79-0F23FF34AD16}"/>
              </a:ext>
            </a:extLst>
          </p:cNvPr>
          <p:cNvSpPr>
            <a:spLocks noGrp="1"/>
          </p:cNvSpPr>
          <p:nvPr>
            <p:ph idx="1"/>
          </p:nvPr>
        </p:nvSpPr>
        <p:spPr>
          <a:xfrm>
            <a:off x="578224" y="1999847"/>
            <a:ext cx="10784541" cy="4616106"/>
          </a:xfrm>
        </p:spPr>
        <p:txBody>
          <a:bodyPr>
            <a:normAutofit lnSpcReduction="10000"/>
          </a:bodyPr>
          <a:lstStyle/>
          <a:p>
            <a:pPr marL="514350" indent="-514350">
              <a:buAutoNum type="arabicPeriod"/>
            </a:pPr>
            <a:r>
              <a:rPr lang="en-PH" sz="2400" dirty="0"/>
              <a:t>Arrange the test scores from the highest to the lowest.</a:t>
            </a:r>
          </a:p>
          <a:p>
            <a:pPr marL="514350" indent="-514350">
              <a:buAutoNum type="arabicPeriod"/>
            </a:pPr>
            <a:r>
              <a:rPr lang="en-PH" sz="2400" dirty="0"/>
              <a:t>Separate the top 27% and the bottom 27% of the papers. The former is called the </a:t>
            </a:r>
            <a:r>
              <a:rPr lang="en-PH" sz="2400" b="1" dirty="0"/>
              <a:t>Upper Group </a:t>
            </a:r>
            <a:r>
              <a:rPr lang="en-PH" sz="2400" dirty="0"/>
              <a:t>(</a:t>
            </a:r>
            <a:r>
              <a:rPr lang="en-PH" sz="2400" b="1" dirty="0"/>
              <a:t>U</a:t>
            </a:r>
            <a:r>
              <a:rPr lang="en-PH" sz="2400" dirty="0"/>
              <a:t>) and the latter, </a:t>
            </a:r>
            <a:r>
              <a:rPr lang="en-PH" sz="2400" b="1" dirty="0"/>
              <a:t>Lower Group </a:t>
            </a:r>
            <a:r>
              <a:rPr lang="en-PH" sz="2400" dirty="0"/>
              <a:t>(</a:t>
            </a:r>
            <a:r>
              <a:rPr lang="en-PH" sz="2400" b="1" dirty="0"/>
              <a:t>L</a:t>
            </a:r>
            <a:r>
              <a:rPr lang="en-PH" sz="2400" dirty="0"/>
              <a:t>). Set aside the middle group.</a:t>
            </a:r>
          </a:p>
          <a:p>
            <a:pPr marL="514350" indent="-514350">
              <a:buAutoNum type="arabicPeriod"/>
            </a:pPr>
            <a:r>
              <a:rPr lang="en-PH" sz="2400" dirty="0"/>
              <a:t>Tally the responses made to each item by each individual in the upper 27% group.</a:t>
            </a:r>
          </a:p>
          <a:p>
            <a:pPr marL="514350" indent="-514350">
              <a:buFont typeface="Arial" panose="020B0604020202020204" pitchFamily="34" charset="0"/>
              <a:buAutoNum type="arabicPeriod"/>
            </a:pPr>
            <a:r>
              <a:rPr lang="en-PH" sz="2400" dirty="0"/>
              <a:t>Tally the responses made to each item by each individual in the lower 27% group.</a:t>
            </a:r>
          </a:p>
          <a:p>
            <a:pPr marL="514350" indent="-514350">
              <a:buFont typeface="Arial" panose="020B0604020202020204" pitchFamily="34" charset="0"/>
              <a:buAutoNum type="arabicPeriod"/>
            </a:pPr>
            <a:r>
              <a:rPr lang="en-PH" sz="2400" dirty="0"/>
              <a:t>Compute the percentage of the upper group that got the item right and call it </a:t>
            </a:r>
            <a:r>
              <a:rPr lang="en-PH" sz="2400" b="1" dirty="0"/>
              <a:t>PU</a:t>
            </a:r>
            <a:r>
              <a:rPr lang="en-PH" sz="2400" dirty="0"/>
              <a:t>.</a:t>
            </a:r>
          </a:p>
          <a:p>
            <a:pPr marL="514350" indent="-514350">
              <a:buFont typeface="Arial" panose="020B0604020202020204" pitchFamily="34" charset="0"/>
              <a:buAutoNum type="arabicPeriod"/>
            </a:pPr>
            <a:r>
              <a:rPr lang="en-PH" sz="2400" dirty="0"/>
              <a:t>Compute the percentage of the lower group that got the item right and call it </a:t>
            </a:r>
            <a:r>
              <a:rPr lang="en-PH" sz="2400" b="1" dirty="0"/>
              <a:t>PL</a:t>
            </a:r>
            <a:r>
              <a:rPr lang="en-PH" sz="2400" dirty="0"/>
              <a:t>.</a:t>
            </a:r>
          </a:p>
          <a:p>
            <a:pPr marL="514350" indent="-514350">
              <a:buFont typeface="Arial" panose="020B0604020202020204" pitchFamily="34" charset="0"/>
              <a:buAutoNum type="arabicPeriod"/>
            </a:pPr>
            <a:endParaRPr lang="en-PH" sz="2400" dirty="0"/>
          </a:p>
          <a:p>
            <a:pPr marL="514350" indent="-514350">
              <a:buAutoNum type="arabicPeriod"/>
            </a:pPr>
            <a:endParaRPr lang="en-PH" dirty="0"/>
          </a:p>
        </p:txBody>
      </p:sp>
    </p:spTree>
    <p:extLst>
      <p:ext uri="{BB962C8B-B14F-4D97-AF65-F5344CB8AC3E}">
        <p14:creationId xmlns:p14="http://schemas.microsoft.com/office/powerpoint/2010/main" val="2808460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5959D-5C43-4053-86BE-0FEA495C9816}"/>
              </a:ext>
            </a:extLst>
          </p:cNvPr>
          <p:cNvSpPr>
            <a:spLocks noGrp="1"/>
          </p:cNvSpPr>
          <p:nvPr>
            <p:ph idx="1"/>
          </p:nvPr>
        </p:nvSpPr>
        <p:spPr>
          <a:xfrm>
            <a:off x="560406" y="563984"/>
            <a:ext cx="11138535" cy="6065416"/>
          </a:xfrm>
        </p:spPr>
        <p:txBody>
          <a:bodyPr>
            <a:normAutofit/>
          </a:bodyPr>
          <a:lstStyle/>
          <a:p>
            <a:pPr marL="0" indent="0">
              <a:buNone/>
            </a:pPr>
            <a:r>
              <a:rPr lang="en-PH" sz="2400" dirty="0"/>
              <a:t>7. Average PU and PL and the result is the difficulty index of the item.</a:t>
            </a:r>
          </a:p>
          <a:p>
            <a:pPr marL="0" indent="0">
              <a:buNone/>
            </a:pPr>
            <a:r>
              <a:rPr lang="en-PH" sz="2400" dirty="0"/>
              <a:t>                   	</a:t>
            </a:r>
            <a:r>
              <a:rPr lang="en-PH" sz="2400" b="1" dirty="0"/>
              <a:t>Difficulty Index </a:t>
            </a:r>
            <a:r>
              <a:rPr lang="en-PH" sz="2400" dirty="0"/>
              <a:t>= (PU + PL)/2</a:t>
            </a:r>
          </a:p>
          <a:p>
            <a:pPr marL="0" indent="0">
              <a:buNone/>
            </a:pPr>
            <a:r>
              <a:rPr lang="en-PH" sz="2400" dirty="0"/>
              <a:t>	</a:t>
            </a:r>
            <a:r>
              <a:rPr lang="en-PH" sz="2400" b="1" dirty="0"/>
              <a:t>Difficulty index</a:t>
            </a:r>
            <a:r>
              <a:rPr lang="en-PH" sz="2400" dirty="0"/>
              <a:t> is an index which indicates the percent of some specified group who answer a test item correctly. </a:t>
            </a:r>
          </a:p>
          <a:p>
            <a:pPr marL="0" indent="0">
              <a:buNone/>
            </a:pPr>
            <a:endParaRPr lang="en-PH" sz="2400" dirty="0"/>
          </a:p>
          <a:p>
            <a:pPr marL="0" indent="0">
              <a:buNone/>
            </a:pPr>
            <a:r>
              <a:rPr lang="en-PH" sz="2400" dirty="0"/>
              <a:t>8. Compute the discriminating power. In estimating the item discriminating power, simply compare the correct responses from the upper group and the correct responses from the lower group. Although analysis by inspection may be all that is necessary for most purposes, the index of discrimination can be easily computed by using the formula:</a:t>
            </a:r>
          </a:p>
          <a:p>
            <a:pPr marL="0" indent="0">
              <a:buNone/>
            </a:pPr>
            <a:r>
              <a:rPr lang="en-PH" sz="2400" dirty="0"/>
              <a:t>		</a:t>
            </a:r>
            <a:r>
              <a:rPr lang="en-PH" sz="2400" b="1" dirty="0"/>
              <a:t>Index of Discrimination </a:t>
            </a:r>
            <a:r>
              <a:rPr lang="en-PH" sz="2400" dirty="0"/>
              <a:t>= PU - PL</a:t>
            </a:r>
          </a:p>
          <a:p>
            <a:pPr marL="0" indent="0">
              <a:buNone/>
            </a:pPr>
            <a:endParaRPr lang="en-PH" dirty="0"/>
          </a:p>
          <a:p>
            <a:pPr marL="0" indent="0">
              <a:buNone/>
            </a:pPr>
            <a:endParaRPr lang="en-PH" dirty="0"/>
          </a:p>
        </p:txBody>
      </p:sp>
    </p:spTree>
    <p:extLst>
      <p:ext uri="{BB962C8B-B14F-4D97-AF65-F5344CB8AC3E}">
        <p14:creationId xmlns:p14="http://schemas.microsoft.com/office/powerpoint/2010/main" val="770662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1B0C7-FBDC-41B3-85F2-60E468AC8A7E}"/>
              </a:ext>
            </a:extLst>
          </p:cNvPr>
          <p:cNvSpPr>
            <a:spLocks noGrp="1"/>
          </p:cNvSpPr>
          <p:nvPr>
            <p:ph idx="1"/>
          </p:nvPr>
        </p:nvSpPr>
        <p:spPr>
          <a:xfrm>
            <a:off x="467810" y="668156"/>
            <a:ext cx="11211046" cy="5605321"/>
          </a:xfrm>
        </p:spPr>
        <p:txBody>
          <a:bodyPr/>
          <a:lstStyle/>
          <a:p>
            <a:pPr marL="0" indent="0">
              <a:buNone/>
            </a:pPr>
            <a:r>
              <a:rPr lang="en-PH" dirty="0"/>
              <a:t>	</a:t>
            </a:r>
            <a:r>
              <a:rPr lang="en-PH" sz="3200" b="1" dirty="0"/>
              <a:t>Discriminating power </a:t>
            </a:r>
            <a:r>
              <a:rPr lang="en-PH" sz="3200" dirty="0"/>
              <a:t>is the ability of the test to distinguish between students having much and less of some traits. The maximum </a:t>
            </a:r>
            <a:r>
              <a:rPr lang="en-PH" sz="3200" b="1" dirty="0"/>
              <a:t>positive discriminating power </a:t>
            </a:r>
            <a:r>
              <a:rPr lang="en-PH" sz="3200" dirty="0"/>
              <a:t>of an item is 1.00. This is obtained only when all the upper group students choose the correct answer and not one in the lower group. </a:t>
            </a:r>
            <a:r>
              <a:rPr lang="en-PH" sz="3200" b="1" dirty="0"/>
              <a:t>Negative discriminating power </a:t>
            </a:r>
            <a:r>
              <a:rPr lang="en-PH" sz="3200" dirty="0"/>
              <a:t>is obtained when more students in the lower group got the right answers than the upper group. Moreover, a </a:t>
            </a:r>
            <a:r>
              <a:rPr lang="en-PH" sz="3200" b="1" dirty="0"/>
              <a:t>zero discriminating power </a:t>
            </a:r>
            <a:r>
              <a:rPr lang="en-PH" sz="3200" dirty="0"/>
              <a:t>is obtained when an equal frequency of the upper and lower groups get the correct answer. </a:t>
            </a:r>
          </a:p>
        </p:txBody>
      </p:sp>
    </p:spTree>
    <p:extLst>
      <p:ext uri="{BB962C8B-B14F-4D97-AF65-F5344CB8AC3E}">
        <p14:creationId xmlns:p14="http://schemas.microsoft.com/office/powerpoint/2010/main" val="711516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EF3AE7-415F-4675-BCA6-6B243C4741EF}"/>
              </a:ext>
            </a:extLst>
          </p:cNvPr>
          <p:cNvSpPr>
            <a:spLocks noGrp="1"/>
          </p:cNvSpPr>
          <p:nvPr>
            <p:ph idx="1"/>
          </p:nvPr>
        </p:nvSpPr>
        <p:spPr>
          <a:xfrm>
            <a:off x="456235" y="575558"/>
            <a:ext cx="11215812" cy="5717666"/>
          </a:xfrm>
        </p:spPr>
        <p:txBody>
          <a:bodyPr>
            <a:noAutofit/>
          </a:bodyPr>
          <a:lstStyle/>
          <a:p>
            <a:pPr marL="0" indent="0">
              <a:buNone/>
            </a:pPr>
            <a:r>
              <a:rPr lang="en-PH" sz="3200" dirty="0"/>
              <a:t>9. Determine the effectiveness of the distracters. A good distracter attracts students in the lower group more than the upper group. The different options in the test must function as intended. If a particular option, which is not the correct answer was chosen by most of the respondents in the upper group more than the students in the lower group, the option is very attractive, yet confusing. Moreover, if a particular option was not chosen by at least 3% f the students (both from the upper and lower groups), the option is non-plausible and unattractive. It is obviously not the correct answer. These kinds of options must be carefully looked into. </a:t>
            </a:r>
          </a:p>
        </p:txBody>
      </p:sp>
    </p:spTree>
    <p:extLst>
      <p:ext uri="{BB962C8B-B14F-4D97-AF65-F5344CB8AC3E}">
        <p14:creationId xmlns:p14="http://schemas.microsoft.com/office/powerpoint/2010/main" val="152363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C89EE5-3FD4-4C7E-9BB7-52E0BD47419C}"/>
              </a:ext>
            </a:extLst>
          </p:cNvPr>
          <p:cNvSpPr>
            <a:spLocks noGrp="1"/>
          </p:cNvSpPr>
          <p:nvPr>
            <p:ph idx="1"/>
          </p:nvPr>
        </p:nvSpPr>
        <p:spPr>
          <a:xfrm>
            <a:off x="498136" y="662879"/>
            <a:ext cx="11195727" cy="5912733"/>
          </a:xfrm>
        </p:spPr>
        <p:txBody>
          <a:bodyPr>
            <a:normAutofit/>
          </a:bodyPr>
          <a:lstStyle/>
          <a:p>
            <a:pPr marL="0" indent="0">
              <a:buNone/>
            </a:pPr>
            <a:r>
              <a:rPr lang="en-PH" sz="2800" b="1" u="sng" dirty="0"/>
              <a:t>Plausible distracter </a:t>
            </a:r>
            <a:r>
              <a:rPr lang="en-PH" sz="2800" dirty="0"/>
              <a:t>as used in measurement and evaluation refers to the reasonableness of each of the possible choices, which are included in an item of multiple-choice type.</a:t>
            </a:r>
          </a:p>
          <a:p>
            <a:pPr marL="0" indent="0">
              <a:buNone/>
            </a:pPr>
            <a:endParaRPr lang="en-PH" sz="2800" dirty="0"/>
          </a:p>
          <a:p>
            <a:pPr marL="0" indent="0">
              <a:buNone/>
            </a:pPr>
            <a:r>
              <a:rPr lang="en-PH" sz="2800" dirty="0"/>
              <a:t>For example:</a:t>
            </a:r>
          </a:p>
          <a:p>
            <a:pPr marL="0" indent="0">
              <a:buNone/>
            </a:pPr>
            <a:r>
              <a:rPr lang="en-PH" sz="2800" dirty="0"/>
              <a:t>	He is a corrupt public official. Corrupt means ______.</a:t>
            </a:r>
          </a:p>
          <a:p>
            <a:pPr marL="0" indent="0">
              <a:buNone/>
            </a:pPr>
            <a:r>
              <a:rPr lang="en-PH" sz="2800" dirty="0"/>
              <a:t>	A. bankrupt	   B. correct	  C. develop	 D. dishonest</a:t>
            </a:r>
          </a:p>
          <a:p>
            <a:pPr marL="0" indent="0">
              <a:buNone/>
            </a:pPr>
            <a:r>
              <a:rPr lang="en-PH" sz="2800" dirty="0"/>
              <a:t>	</a:t>
            </a:r>
            <a:r>
              <a:rPr lang="en-PH" sz="2800" u="sng" dirty="0"/>
              <a:t>C</a:t>
            </a:r>
            <a:r>
              <a:rPr lang="en-PH" sz="2800" dirty="0"/>
              <a:t> is not a plausible answer because the word “develop” belongs to a different part of speech. All the other choices are adjectives while develop is a verb. A student who possesses an adequate knowledge of parts of speech will surely not choose </a:t>
            </a:r>
            <a:r>
              <a:rPr lang="en-PH" sz="2800" u="sng" dirty="0"/>
              <a:t>C</a:t>
            </a:r>
            <a:r>
              <a:rPr lang="en-PH" sz="2800" dirty="0"/>
              <a:t>. Thus, his vocabulary knowledge is not really tested.</a:t>
            </a:r>
          </a:p>
          <a:p>
            <a:pPr marL="0" indent="0">
              <a:buNone/>
            </a:pPr>
            <a:endParaRPr lang="en-PH" dirty="0"/>
          </a:p>
        </p:txBody>
      </p:sp>
    </p:spTree>
    <p:extLst>
      <p:ext uri="{BB962C8B-B14F-4D97-AF65-F5344CB8AC3E}">
        <p14:creationId xmlns:p14="http://schemas.microsoft.com/office/powerpoint/2010/main" val="3608000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0DF4-0B93-498E-9332-967CB70C58A8}"/>
              </a:ext>
            </a:extLst>
          </p:cNvPr>
          <p:cNvSpPr>
            <a:spLocks noGrp="1"/>
          </p:cNvSpPr>
          <p:nvPr>
            <p:ph type="title"/>
          </p:nvPr>
        </p:nvSpPr>
        <p:spPr>
          <a:xfrm>
            <a:off x="629856" y="290140"/>
            <a:ext cx="11118448" cy="800088"/>
          </a:xfrm>
        </p:spPr>
        <p:txBody>
          <a:bodyPr>
            <a:normAutofit/>
          </a:bodyPr>
          <a:lstStyle/>
          <a:p>
            <a:r>
              <a:rPr lang="en-PH" sz="3600" dirty="0"/>
              <a:t>Evaluation Criteria for Discrimination and Difficulty Items</a:t>
            </a:r>
          </a:p>
        </p:txBody>
      </p:sp>
      <p:graphicFrame>
        <p:nvGraphicFramePr>
          <p:cNvPr id="4" name="Table 4">
            <a:extLst>
              <a:ext uri="{FF2B5EF4-FFF2-40B4-BE49-F238E27FC236}">
                <a16:creationId xmlns:a16="http://schemas.microsoft.com/office/drawing/2014/main" id="{3310EBF2-CAF0-4B56-A32E-7682D86D0D12}"/>
              </a:ext>
            </a:extLst>
          </p:cNvPr>
          <p:cNvGraphicFramePr>
            <a:graphicFrameLocks noGrp="1"/>
          </p:cNvGraphicFramePr>
          <p:nvPr>
            <p:ph idx="1"/>
            <p:extLst>
              <p:ext uri="{D42A27DB-BD31-4B8C-83A1-F6EECF244321}">
                <p14:modId xmlns:p14="http://schemas.microsoft.com/office/powerpoint/2010/main" val="333699549"/>
              </p:ext>
            </p:extLst>
          </p:nvPr>
        </p:nvGraphicFramePr>
        <p:xfrm>
          <a:off x="838201" y="1873567"/>
          <a:ext cx="10515597" cy="4206240"/>
        </p:xfrm>
        <a:graphic>
          <a:graphicData uri="http://schemas.openxmlformats.org/drawingml/2006/table">
            <a:tbl>
              <a:tblPr firstRow="1" bandRow="1">
                <a:tableStyleId>{5C22544A-7EE6-4342-B048-85BDC9FD1C3A}</a:tableStyleId>
              </a:tblPr>
              <a:tblGrid>
                <a:gridCol w="1945340">
                  <a:extLst>
                    <a:ext uri="{9D8B030D-6E8A-4147-A177-3AD203B41FA5}">
                      <a16:colId xmlns:a16="http://schemas.microsoft.com/office/drawing/2014/main" val="2010618943"/>
                    </a:ext>
                  </a:extLst>
                </a:gridCol>
                <a:gridCol w="2339788">
                  <a:extLst>
                    <a:ext uri="{9D8B030D-6E8A-4147-A177-3AD203B41FA5}">
                      <a16:colId xmlns:a16="http://schemas.microsoft.com/office/drawing/2014/main" val="4212972311"/>
                    </a:ext>
                  </a:extLst>
                </a:gridCol>
                <a:gridCol w="6230469">
                  <a:extLst>
                    <a:ext uri="{9D8B030D-6E8A-4147-A177-3AD203B41FA5}">
                      <a16:colId xmlns:a16="http://schemas.microsoft.com/office/drawing/2014/main" val="3711754368"/>
                    </a:ext>
                  </a:extLst>
                </a:gridCol>
              </a:tblGrid>
              <a:tr h="370840">
                <a:tc>
                  <a:txBody>
                    <a:bodyPr/>
                    <a:lstStyle/>
                    <a:p>
                      <a:pPr algn="ctr"/>
                      <a:r>
                        <a:rPr lang="en-PH" sz="2800" dirty="0">
                          <a:solidFill>
                            <a:sysClr val="windowText" lastClr="000000"/>
                          </a:solidFill>
                        </a:rPr>
                        <a:t>Difficulty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Description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Recommendation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117068"/>
                  </a:ext>
                </a:extLst>
              </a:tr>
              <a:tr h="370840">
                <a:tc>
                  <a:txBody>
                    <a:bodyPr/>
                    <a:lstStyle/>
                    <a:p>
                      <a:r>
                        <a:rPr lang="en-PH" sz="2800" dirty="0">
                          <a:solidFill>
                            <a:sysClr val="windowText" lastClr="000000"/>
                          </a:solidFill>
                        </a:rPr>
                        <a:t>0.91 – 0.76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Easy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PH" sz="2800" dirty="0">
                          <a:solidFill>
                            <a:sysClr val="windowText" lastClr="000000"/>
                          </a:solidFill>
                        </a:rPr>
                        <a:t>Not acceptable but could include just one or two, revise or discard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7947221"/>
                  </a:ext>
                </a:extLst>
              </a:tr>
              <a:tr h="370840">
                <a:tc>
                  <a:txBody>
                    <a:bodyPr/>
                    <a:lstStyle/>
                    <a:p>
                      <a:r>
                        <a:rPr lang="en-PH" sz="2800" dirty="0">
                          <a:solidFill>
                            <a:sysClr val="windowText" lastClr="000000"/>
                          </a:solidFill>
                        </a:rPr>
                        <a:t>0.75 – 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Moderately Difficult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PH" sz="2800" dirty="0">
                          <a:solidFill>
                            <a:sysClr val="windowText" lastClr="000000"/>
                          </a:solidFill>
                        </a:rPr>
                        <a:t>Very Acceptable (include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3161567"/>
                  </a:ext>
                </a:extLst>
              </a:tr>
              <a:tr h="370840">
                <a:tc>
                  <a:txBody>
                    <a:bodyPr/>
                    <a:lstStyle/>
                    <a:p>
                      <a:r>
                        <a:rPr lang="en-PH" sz="2800" dirty="0">
                          <a:solidFill>
                            <a:sysClr val="windowText" lastClr="000000"/>
                          </a:solidFill>
                        </a:rPr>
                        <a:t>0.25 - below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Very Difficult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PH" sz="2800" dirty="0">
                          <a:solidFill>
                            <a:sysClr val="windowText" lastClr="000000"/>
                          </a:solidFill>
                        </a:rPr>
                        <a:t>Include only one or two, discard or revise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719554"/>
                  </a:ext>
                </a:extLst>
              </a:tr>
            </a:tbl>
          </a:graphicData>
        </a:graphic>
      </p:graphicFrame>
      <p:sp>
        <p:nvSpPr>
          <p:cNvPr id="6" name="TextBox 5">
            <a:extLst>
              <a:ext uri="{FF2B5EF4-FFF2-40B4-BE49-F238E27FC236}">
                <a16:creationId xmlns:a16="http://schemas.microsoft.com/office/drawing/2014/main" id="{A95D6890-93DA-47E4-9E66-A499CE0229BC}"/>
              </a:ext>
            </a:extLst>
          </p:cNvPr>
          <p:cNvSpPr txBox="1"/>
          <p:nvPr/>
        </p:nvSpPr>
        <p:spPr>
          <a:xfrm>
            <a:off x="763929" y="1470591"/>
            <a:ext cx="2615879" cy="369332"/>
          </a:xfrm>
          <a:prstGeom prst="rect">
            <a:avLst/>
          </a:prstGeom>
          <a:noFill/>
        </p:spPr>
        <p:txBody>
          <a:bodyPr wrap="square" rtlCol="0">
            <a:spAutoFit/>
          </a:bodyPr>
          <a:lstStyle/>
          <a:p>
            <a:r>
              <a:rPr lang="en-PH" b="1" i="1" dirty="0"/>
              <a:t>A. Difficulty Index</a:t>
            </a:r>
          </a:p>
        </p:txBody>
      </p:sp>
    </p:spTree>
    <p:extLst>
      <p:ext uri="{BB962C8B-B14F-4D97-AF65-F5344CB8AC3E}">
        <p14:creationId xmlns:p14="http://schemas.microsoft.com/office/powerpoint/2010/main" val="3495973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4776690-3C23-41DB-B883-F998E20471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3214" y="512283"/>
            <a:ext cx="8935657" cy="5833434"/>
          </a:xfrm>
        </p:spPr>
      </p:pic>
    </p:spTree>
    <p:extLst>
      <p:ext uri="{BB962C8B-B14F-4D97-AF65-F5344CB8AC3E}">
        <p14:creationId xmlns:p14="http://schemas.microsoft.com/office/powerpoint/2010/main" val="698241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96C575-4856-4904-B744-7BB61F23BA03}"/>
              </a:ext>
            </a:extLst>
          </p:cNvPr>
          <p:cNvSpPr txBox="1">
            <a:spLocks noGrp="1"/>
          </p:cNvSpPr>
          <p:nvPr>
            <p:ph idx="1"/>
          </p:nvPr>
        </p:nvSpPr>
        <p:spPr>
          <a:xfrm>
            <a:off x="1066800" y="1058582"/>
            <a:ext cx="5239871" cy="480131"/>
          </a:xfrm>
          <a:prstGeom prst="rect">
            <a:avLst/>
          </a:prstGeom>
          <a:noFill/>
        </p:spPr>
        <p:txBody>
          <a:bodyPr wrap="square" rtlCol="0">
            <a:spAutoFit/>
          </a:bodyPr>
          <a:lstStyle/>
          <a:p>
            <a:pPr marL="0" indent="0">
              <a:buNone/>
            </a:pPr>
            <a:r>
              <a:rPr lang="en-PH" sz="2800" b="1" i="1" dirty="0"/>
              <a:t>B. Discrimination Index</a:t>
            </a:r>
          </a:p>
        </p:txBody>
      </p:sp>
      <p:graphicFrame>
        <p:nvGraphicFramePr>
          <p:cNvPr id="5" name="Table 4">
            <a:extLst>
              <a:ext uri="{FF2B5EF4-FFF2-40B4-BE49-F238E27FC236}">
                <a16:creationId xmlns:a16="http://schemas.microsoft.com/office/drawing/2014/main" id="{02E20370-2B2B-44CC-A76D-D4EE68C930B7}"/>
              </a:ext>
            </a:extLst>
          </p:cNvPr>
          <p:cNvGraphicFramePr>
            <a:graphicFrameLocks/>
          </p:cNvGraphicFramePr>
          <p:nvPr>
            <p:extLst>
              <p:ext uri="{D42A27DB-BD31-4B8C-83A1-F6EECF244321}">
                <p14:modId xmlns:p14="http://schemas.microsoft.com/office/powerpoint/2010/main" val="2401195808"/>
              </p:ext>
            </p:extLst>
          </p:nvPr>
        </p:nvGraphicFramePr>
        <p:xfrm>
          <a:off x="838201" y="2002896"/>
          <a:ext cx="10515597" cy="2926080"/>
        </p:xfrm>
        <a:graphic>
          <a:graphicData uri="http://schemas.openxmlformats.org/drawingml/2006/table">
            <a:tbl>
              <a:tblPr firstRow="1" bandRow="1">
                <a:tableStyleId>{5C22544A-7EE6-4342-B048-85BDC9FD1C3A}</a:tableStyleId>
              </a:tblPr>
              <a:tblGrid>
                <a:gridCol w="2913528">
                  <a:extLst>
                    <a:ext uri="{9D8B030D-6E8A-4147-A177-3AD203B41FA5}">
                      <a16:colId xmlns:a16="http://schemas.microsoft.com/office/drawing/2014/main" val="2010618943"/>
                    </a:ext>
                  </a:extLst>
                </a:gridCol>
                <a:gridCol w="2312895">
                  <a:extLst>
                    <a:ext uri="{9D8B030D-6E8A-4147-A177-3AD203B41FA5}">
                      <a16:colId xmlns:a16="http://schemas.microsoft.com/office/drawing/2014/main" val="4212972311"/>
                    </a:ext>
                  </a:extLst>
                </a:gridCol>
                <a:gridCol w="5289174">
                  <a:extLst>
                    <a:ext uri="{9D8B030D-6E8A-4147-A177-3AD203B41FA5}">
                      <a16:colId xmlns:a16="http://schemas.microsoft.com/office/drawing/2014/main" val="3711754368"/>
                    </a:ext>
                  </a:extLst>
                </a:gridCol>
              </a:tblGrid>
              <a:tr h="370840">
                <a:tc>
                  <a:txBody>
                    <a:bodyPr/>
                    <a:lstStyle/>
                    <a:p>
                      <a:pPr algn="ctr"/>
                      <a:r>
                        <a:rPr lang="en-PH" sz="2800" dirty="0">
                          <a:solidFill>
                            <a:sysClr val="windowText" lastClr="000000"/>
                          </a:solidFill>
                        </a:rPr>
                        <a:t>Discrimination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Description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Recommendation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117068"/>
                  </a:ext>
                </a:extLst>
              </a:tr>
              <a:tr h="370840">
                <a:tc>
                  <a:txBody>
                    <a:bodyPr/>
                    <a:lstStyle/>
                    <a:p>
                      <a:r>
                        <a:rPr lang="en-PH" sz="2800" dirty="0">
                          <a:solidFill>
                            <a:sysClr val="windowText" lastClr="000000"/>
                          </a:solidFill>
                        </a:rPr>
                        <a:t>0.41 and above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PH" sz="2800" dirty="0">
                          <a:solidFill>
                            <a:sysClr val="windowText" lastClr="000000"/>
                          </a:solidFill>
                        </a:rPr>
                        <a:t>Very Acceptable (include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7947221"/>
                  </a:ext>
                </a:extLst>
              </a:tr>
              <a:tr h="370840">
                <a:tc>
                  <a:txBody>
                    <a:bodyPr/>
                    <a:lstStyle/>
                    <a:p>
                      <a:r>
                        <a:rPr lang="en-PH" sz="2800" dirty="0">
                          <a:solidFill>
                            <a:sysClr val="windowText" lastClr="000000"/>
                          </a:solidFill>
                        </a:rPr>
                        <a:t>0.20 – 0.40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PH" sz="2800" dirty="0">
                          <a:solidFill>
                            <a:sysClr val="windowText" lastClr="000000"/>
                          </a:solidFill>
                        </a:rPr>
                        <a:t>Acceptable (include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3161567"/>
                  </a:ext>
                </a:extLst>
              </a:tr>
              <a:tr h="370840">
                <a:tc>
                  <a:txBody>
                    <a:bodyPr/>
                    <a:lstStyle/>
                    <a:p>
                      <a:r>
                        <a:rPr lang="en-PH" sz="2800" dirty="0">
                          <a:solidFill>
                            <a:sysClr val="windowText" lastClr="000000"/>
                          </a:solidFill>
                        </a:rPr>
                        <a:t>0.19 -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PH" sz="2800" dirty="0">
                          <a:solidFill>
                            <a:sysClr val="windowText" lastClr="000000"/>
                          </a:solidFill>
                        </a:rPr>
                        <a:t>Limited in Acceptability (include or discard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719554"/>
                  </a:ext>
                </a:extLst>
              </a:tr>
            </a:tbl>
          </a:graphicData>
        </a:graphic>
      </p:graphicFrame>
    </p:spTree>
    <p:extLst>
      <p:ext uri="{BB962C8B-B14F-4D97-AF65-F5344CB8AC3E}">
        <p14:creationId xmlns:p14="http://schemas.microsoft.com/office/powerpoint/2010/main" val="2385286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95A88C-F829-4F28-A1DA-911BDC5EA03F}"/>
              </a:ext>
            </a:extLst>
          </p:cNvPr>
          <p:cNvSpPr>
            <a:spLocks noGrp="1"/>
          </p:cNvSpPr>
          <p:nvPr>
            <p:ph idx="1"/>
          </p:nvPr>
        </p:nvSpPr>
        <p:spPr>
          <a:xfrm>
            <a:off x="629855" y="205168"/>
            <a:ext cx="10515600" cy="593485"/>
          </a:xfrm>
        </p:spPr>
        <p:txBody>
          <a:bodyPr/>
          <a:lstStyle/>
          <a:p>
            <a:pPr marL="0" indent="0">
              <a:buNone/>
            </a:pPr>
            <a:r>
              <a:rPr lang="en-PH" sz="2800" dirty="0"/>
              <a:t>C. Criteria for Item Category</a:t>
            </a:r>
          </a:p>
          <a:p>
            <a:pPr marL="0" indent="0">
              <a:buNone/>
            </a:pPr>
            <a:endParaRPr lang="en-PH" dirty="0"/>
          </a:p>
        </p:txBody>
      </p:sp>
      <p:graphicFrame>
        <p:nvGraphicFramePr>
          <p:cNvPr id="4" name="Table 4">
            <a:extLst>
              <a:ext uri="{FF2B5EF4-FFF2-40B4-BE49-F238E27FC236}">
                <a16:creationId xmlns:a16="http://schemas.microsoft.com/office/drawing/2014/main" id="{60452A01-B1F0-4A99-AE76-500392506DDB}"/>
              </a:ext>
            </a:extLst>
          </p:cNvPr>
          <p:cNvGraphicFramePr>
            <a:graphicFrameLocks noGrp="1"/>
          </p:cNvGraphicFramePr>
          <p:nvPr>
            <p:extLst>
              <p:ext uri="{D42A27DB-BD31-4B8C-83A1-F6EECF244321}">
                <p14:modId xmlns:p14="http://schemas.microsoft.com/office/powerpoint/2010/main" val="922112851"/>
              </p:ext>
            </p:extLst>
          </p:nvPr>
        </p:nvGraphicFramePr>
        <p:xfrm>
          <a:off x="1175473" y="928011"/>
          <a:ext cx="9969981" cy="5486400"/>
        </p:xfrm>
        <a:graphic>
          <a:graphicData uri="http://schemas.openxmlformats.org/drawingml/2006/table">
            <a:tbl>
              <a:tblPr firstRow="1" bandRow="1">
                <a:tableStyleId>{5C22544A-7EE6-4342-B048-85BDC9FD1C3A}</a:tableStyleId>
              </a:tblPr>
              <a:tblGrid>
                <a:gridCol w="3044631">
                  <a:extLst>
                    <a:ext uri="{9D8B030D-6E8A-4147-A177-3AD203B41FA5}">
                      <a16:colId xmlns:a16="http://schemas.microsoft.com/office/drawing/2014/main" val="3103724840"/>
                    </a:ext>
                  </a:extLst>
                </a:gridCol>
                <a:gridCol w="6925350">
                  <a:extLst>
                    <a:ext uri="{9D8B030D-6E8A-4147-A177-3AD203B41FA5}">
                      <a16:colId xmlns:a16="http://schemas.microsoft.com/office/drawing/2014/main" val="663464630"/>
                    </a:ext>
                  </a:extLst>
                </a:gridCol>
              </a:tblGrid>
              <a:tr h="370840">
                <a:tc>
                  <a:txBody>
                    <a:bodyPr/>
                    <a:lstStyle/>
                    <a:p>
                      <a:pPr algn="ctr"/>
                      <a:r>
                        <a:rPr lang="en-PH" sz="2800" dirty="0">
                          <a:solidFill>
                            <a:sysClr val="windowText" lastClr="000000"/>
                          </a:solidFill>
                        </a:rPr>
                        <a:t>Item 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2800" dirty="0">
                          <a:solidFill>
                            <a:sysClr val="windowText" lastClr="000000"/>
                          </a:solidFill>
                        </a:rPr>
                        <a:t>Criteria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0217145"/>
                  </a:ext>
                </a:extLst>
              </a:tr>
              <a:tr h="370840">
                <a:tc>
                  <a:txBody>
                    <a:bodyPr/>
                    <a:lstStyle/>
                    <a:p>
                      <a:pPr algn="ctr"/>
                      <a:r>
                        <a:rPr lang="en-PH" sz="2800" dirty="0">
                          <a:solidFill>
                            <a:sysClr val="windowText" lastClr="000000"/>
                          </a:solidFill>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PH" sz="2800" dirty="0">
                          <a:solidFill>
                            <a:sysClr val="windowText" lastClr="000000"/>
                          </a:solidFill>
                        </a:rPr>
                        <a:t>If acceptable in 3 criteria:</a:t>
                      </a:r>
                    </a:p>
                    <a:p>
                      <a:r>
                        <a:rPr lang="en-PH" sz="2800" dirty="0">
                          <a:solidFill>
                            <a:sysClr val="windowText" lastClr="000000"/>
                          </a:solidFill>
                        </a:rPr>
                        <a:t>Difficulty – 0.20 – 0.75</a:t>
                      </a:r>
                    </a:p>
                    <a:p>
                      <a:r>
                        <a:rPr lang="en-PH" sz="2800" dirty="0">
                          <a:solidFill>
                            <a:sysClr val="windowText" lastClr="000000"/>
                          </a:solidFill>
                        </a:rPr>
                        <a:t>Discrimination – 0.20 – above</a:t>
                      </a:r>
                    </a:p>
                    <a:p>
                      <a:r>
                        <a:rPr lang="en-PH" sz="2800" dirty="0">
                          <a:solidFill>
                            <a:sysClr val="windowText" lastClr="000000"/>
                          </a:solidFill>
                        </a:rPr>
                        <a:t>Option – chosen by at least 3% of the total respondents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8654574"/>
                  </a:ext>
                </a:extLst>
              </a:tr>
              <a:tr h="370840">
                <a:tc>
                  <a:txBody>
                    <a:bodyPr/>
                    <a:lstStyle/>
                    <a:p>
                      <a:pPr algn="ctr"/>
                      <a:r>
                        <a:rPr lang="en-PH" sz="2800" dirty="0">
                          <a:solidFill>
                            <a:sysClr val="windowText" lastClr="000000"/>
                          </a:solidFill>
                        </a:rPr>
                        <a:t>Fair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PH" sz="2800" dirty="0">
                          <a:solidFill>
                            <a:sysClr val="windowText" lastClr="000000"/>
                          </a:solidFill>
                        </a:rPr>
                        <a:t>If acceptable in 2 criteria:</a:t>
                      </a:r>
                    </a:p>
                    <a:p>
                      <a:r>
                        <a:rPr lang="en-PH" sz="2800" dirty="0">
                          <a:solidFill>
                            <a:sysClr val="windowText" lastClr="000000"/>
                          </a:solidFill>
                        </a:rPr>
                        <a:t>Either Difficulty/Discrimination,</a:t>
                      </a:r>
                    </a:p>
                    <a:p>
                      <a:r>
                        <a:rPr lang="en-PH" sz="2800" dirty="0">
                          <a:solidFill>
                            <a:sysClr val="windowText" lastClr="000000"/>
                          </a:solidFill>
                        </a:rPr>
                        <a:t>Difficulty/Option or</a:t>
                      </a:r>
                    </a:p>
                    <a:p>
                      <a:r>
                        <a:rPr lang="en-PH" sz="2800" dirty="0">
                          <a:solidFill>
                            <a:sysClr val="windowText" lastClr="000000"/>
                          </a:solidFill>
                        </a:rPr>
                        <a:t>Discrimination/Option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0387842"/>
                  </a:ext>
                </a:extLst>
              </a:tr>
              <a:tr h="370840">
                <a:tc>
                  <a:txBody>
                    <a:bodyPr/>
                    <a:lstStyle/>
                    <a:p>
                      <a:pPr algn="ctr"/>
                      <a:r>
                        <a:rPr lang="en-PH" sz="2800" dirty="0">
                          <a:solidFill>
                            <a:sysClr val="windowText" lastClr="00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PH" sz="2800" dirty="0">
                          <a:solidFill>
                            <a:sysClr val="windowText" lastClr="000000"/>
                          </a:solidFill>
                        </a:rPr>
                        <a:t>If acceptable in only one criterion</a:t>
                      </a:r>
                    </a:p>
                    <a:p>
                      <a:r>
                        <a:rPr lang="en-PH" sz="2800" dirty="0">
                          <a:solidFill>
                            <a:sysClr val="windowText" lastClr="000000"/>
                          </a:solidFill>
                        </a:rPr>
                        <a:t>Not acceptable in 3 criteria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327593"/>
                  </a:ext>
                </a:extLst>
              </a:tr>
            </a:tbl>
          </a:graphicData>
        </a:graphic>
      </p:graphicFrame>
    </p:spTree>
    <p:extLst>
      <p:ext uri="{BB962C8B-B14F-4D97-AF65-F5344CB8AC3E}">
        <p14:creationId xmlns:p14="http://schemas.microsoft.com/office/powerpoint/2010/main" val="4237261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237A-DD04-40A2-BCE4-5AB14BAD670A}"/>
              </a:ext>
            </a:extLst>
          </p:cNvPr>
          <p:cNvSpPr>
            <a:spLocks noGrp="1"/>
          </p:cNvSpPr>
          <p:nvPr>
            <p:ph type="title"/>
          </p:nvPr>
        </p:nvSpPr>
        <p:spPr>
          <a:xfrm>
            <a:off x="502534" y="110483"/>
            <a:ext cx="10515600" cy="595574"/>
          </a:xfrm>
        </p:spPr>
        <p:txBody>
          <a:bodyPr>
            <a:normAutofit fontScale="90000"/>
          </a:bodyPr>
          <a:lstStyle/>
          <a:p>
            <a:r>
              <a:rPr lang="en-PH" dirty="0"/>
              <a:t>Practice Exercise</a:t>
            </a:r>
          </a:p>
        </p:txBody>
      </p:sp>
      <p:graphicFrame>
        <p:nvGraphicFramePr>
          <p:cNvPr id="4" name="Table 4">
            <a:extLst>
              <a:ext uri="{FF2B5EF4-FFF2-40B4-BE49-F238E27FC236}">
                <a16:creationId xmlns:a16="http://schemas.microsoft.com/office/drawing/2014/main" id="{63EA6051-C61F-4374-B84F-19FE048AA0B1}"/>
              </a:ext>
            </a:extLst>
          </p:cNvPr>
          <p:cNvGraphicFramePr>
            <a:graphicFrameLocks noGrp="1"/>
          </p:cNvGraphicFramePr>
          <p:nvPr>
            <p:ph idx="1"/>
            <p:extLst>
              <p:ext uri="{D42A27DB-BD31-4B8C-83A1-F6EECF244321}">
                <p14:modId xmlns:p14="http://schemas.microsoft.com/office/powerpoint/2010/main" val="467890675"/>
              </p:ext>
            </p:extLst>
          </p:nvPr>
        </p:nvGraphicFramePr>
        <p:xfrm>
          <a:off x="502534" y="706057"/>
          <a:ext cx="11071666" cy="5943664"/>
        </p:xfrm>
        <a:graphic>
          <a:graphicData uri="http://schemas.openxmlformats.org/drawingml/2006/table">
            <a:tbl>
              <a:tblPr firstRow="1" bandRow="1">
                <a:tableStyleId>{5C22544A-7EE6-4342-B048-85BDC9FD1C3A}</a:tableStyleId>
              </a:tblPr>
              <a:tblGrid>
                <a:gridCol w="674007">
                  <a:extLst>
                    <a:ext uri="{9D8B030D-6E8A-4147-A177-3AD203B41FA5}">
                      <a16:colId xmlns:a16="http://schemas.microsoft.com/office/drawing/2014/main" val="2206376020"/>
                    </a:ext>
                  </a:extLst>
                </a:gridCol>
                <a:gridCol w="889446">
                  <a:extLst>
                    <a:ext uri="{9D8B030D-6E8A-4147-A177-3AD203B41FA5}">
                      <a16:colId xmlns:a16="http://schemas.microsoft.com/office/drawing/2014/main" val="1426227988"/>
                    </a:ext>
                  </a:extLst>
                </a:gridCol>
                <a:gridCol w="479039">
                  <a:extLst>
                    <a:ext uri="{9D8B030D-6E8A-4147-A177-3AD203B41FA5}">
                      <a16:colId xmlns:a16="http://schemas.microsoft.com/office/drawing/2014/main" val="1375682051"/>
                    </a:ext>
                  </a:extLst>
                </a:gridCol>
                <a:gridCol w="538036">
                  <a:extLst>
                    <a:ext uri="{9D8B030D-6E8A-4147-A177-3AD203B41FA5}">
                      <a16:colId xmlns:a16="http://schemas.microsoft.com/office/drawing/2014/main" val="118719357"/>
                    </a:ext>
                  </a:extLst>
                </a:gridCol>
                <a:gridCol w="584823">
                  <a:extLst>
                    <a:ext uri="{9D8B030D-6E8A-4147-A177-3AD203B41FA5}">
                      <a16:colId xmlns:a16="http://schemas.microsoft.com/office/drawing/2014/main" val="2302822466"/>
                    </a:ext>
                  </a:extLst>
                </a:gridCol>
                <a:gridCol w="467859">
                  <a:extLst>
                    <a:ext uri="{9D8B030D-6E8A-4147-A177-3AD203B41FA5}">
                      <a16:colId xmlns:a16="http://schemas.microsoft.com/office/drawing/2014/main" val="74563226"/>
                    </a:ext>
                  </a:extLst>
                </a:gridCol>
                <a:gridCol w="756657">
                  <a:extLst>
                    <a:ext uri="{9D8B030D-6E8A-4147-A177-3AD203B41FA5}">
                      <a16:colId xmlns:a16="http://schemas.microsoft.com/office/drawing/2014/main" val="224702797"/>
                    </a:ext>
                  </a:extLst>
                </a:gridCol>
                <a:gridCol w="570718">
                  <a:extLst>
                    <a:ext uri="{9D8B030D-6E8A-4147-A177-3AD203B41FA5}">
                      <a16:colId xmlns:a16="http://schemas.microsoft.com/office/drawing/2014/main" val="1279173797"/>
                    </a:ext>
                  </a:extLst>
                </a:gridCol>
                <a:gridCol w="520822">
                  <a:extLst>
                    <a:ext uri="{9D8B030D-6E8A-4147-A177-3AD203B41FA5}">
                      <a16:colId xmlns:a16="http://schemas.microsoft.com/office/drawing/2014/main" val="1891620610"/>
                    </a:ext>
                  </a:extLst>
                </a:gridCol>
                <a:gridCol w="793377">
                  <a:extLst>
                    <a:ext uri="{9D8B030D-6E8A-4147-A177-3AD203B41FA5}">
                      <a16:colId xmlns:a16="http://schemas.microsoft.com/office/drawing/2014/main" val="1530193534"/>
                    </a:ext>
                  </a:extLst>
                </a:gridCol>
                <a:gridCol w="833717">
                  <a:extLst>
                    <a:ext uri="{9D8B030D-6E8A-4147-A177-3AD203B41FA5}">
                      <a16:colId xmlns:a16="http://schemas.microsoft.com/office/drawing/2014/main" val="1003195791"/>
                    </a:ext>
                  </a:extLst>
                </a:gridCol>
                <a:gridCol w="672353">
                  <a:extLst>
                    <a:ext uri="{9D8B030D-6E8A-4147-A177-3AD203B41FA5}">
                      <a16:colId xmlns:a16="http://schemas.microsoft.com/office/drawing/2014/main" val="768621341"/>
                    </a:ext>
                  </a:extLst>
                </a:gridCol>
                <a:gridCol w="712694">
                  <a:extLst>
                    <a:ext uri="{9D8B030D-6E8A-4147-A177-3AD203B41FA5}">
                      <a16:colId xmlns:a16="http://schemas.microsoft.com/office/drawing/2014/main" val="4131535549"/>
                    </a:ext>
                  </a:extLst>
                </a:gridCol>
                <a:gridCol w="543596">
                  <a:extLst>
                    <a:ext uri="{9D8B030D-6E8A-4147-A177-3AD203B41FA5}">
                      <a16:colId xmlns:a16="http://schemas.microsoft.com/office/drawing/2014/main" val="1963140095"/>
                    </a:ext>
                  </a:extLst>
                </a:gridCol>
                <a:gridCol w="842488">
                  <a:extLst>
                    <a:ext uri="{9D8B030D-6E8A-4147-A177-3AD203B41FA5}">
                      <a16:colId xmlns:a16="http://schemas.microsoft.com/office/drawing/2014/main" val="1755528278"/>
                    </a:ext>
                  </a:extLst>
                </a:gridCol>
                <a:gridCol w="1192034">
                  <a:extLst>
                    <a:ext uri="{9D8B030D-6E8A-4147-A177-3AD203B41FA5}">
                      <a16:colId xmlns:a16="http://schemas.microsoft.com/office/drawing/2014/main" val="2566299499"/>
                    </a:ext>
                  </a:extLst>
                </a:gridCol>
              </a:tblGrid>
              <a:tr h="371479">
                <a:tc rowSpan="2">
                  <a:txBody>
                    <a:bodyPr/>
                    <a:lstStyle/>
                    <a:p>
                      <a:pPr algn="ctr"/>
                      <a:r>
                        <a:rPr lang="en-PH" sz="1600" b="1" dirty="0">
                          <a:solidFill>
                            <a:sysClr val="windowText" lastClr="000000"/>
                          </a:solidFill>
                        </a:rPr>
                        <a:t>Item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algn="ctr"/>
                      <a:r>
                        <a:rPr lang="en-PH" sz="1600" b="1" dirty="0">
                          <a:solidFill>
                            <a:sysClr val="windowText" lastClr="000000"/>
                          </a:solidFill>
                        </a:rPr>
                        <a:t>Distracters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PU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PL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Diff. Index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Disc. Index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algn="ctr"/>
                      <a:r>
                        <a:rPr lang="en-PH" sz="1600" b="1" dirty="0">
                          <a:solidFill>
                            <a:sysClr val="windowText" lastClr="000000"/>
                          </a:solidFill>
                        </a:rPr>
                        <a:t>Qualitative Evaluation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257693"/>
                  </a:ext>
                </a:extLst>
              </a:tr>
              <a:tr h="371479">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Omit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Decision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920559"/>
                  </a:ext>
                </a:extLst>
              </a:tr>
              <a:tr h="371479">
                <a:tc rowSpan="2">
                  <a:txBody>
                    <a:bodyPr/>
                    <a:lstStyle/>
                    <a:p>
                      <a:pPr algn="ctr"/>
                      <a:r>
                        <a:rPr lang="en-PH" sz="1600" dirty="0">
                          <a:solidFill>
                            <a:sysClr val="windowText" lastClr="00000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MD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H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Retain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2267855"/>
                  </a:ext>
                </a:extLst>
              </a:tr>
              <a:tr h="371479">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2682618"/>
                  </a:ext>
                </a:extLst>
              </a:tr>
              <a:tr h="371479">
                <a:tc rowSpan="2">
                  <a:txBody>
                    <a:bodyPr/>
                    <a:lstStyle/>
                    <a:p>
                      <a:pPr algn="ctr"/>
                      <a:r>
                        <a:rPr lang="en-PH" sz="1600" dirty="0">
                          <a:solidFill>
                            <a:sysClr val="windowText" lastClr="00000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4917084"/>
                  </a:ext>
                </a:extLst>
              </a:tr>
              <a:tr h="371479">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845691"/>
                  </a:ext>
                </a:extLst>
              </a:tr>
              <a:tr h="371479">
                <a:tc rowSpan="2">
                  <a:txBody>
                    <a:bodyPr/>
                    <a:lstStyle/>
                    <a:p>
                      <a:pPr algn="ctr"/>
                      <a:r>
                        <a:rPr lang="en-PH" sz="1600" dirty="0">
                          <a:solidFill>
                            <a:sysClr val="windowText" lastClr="00000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9868838"/>
                  </a:ext>
                </a:extLst>
              </a:tr>
              <a:tr h="371479">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4639160"/>
                  </a:ext>
                </a:extLst>
              </a:tr>
              <a:tr h="371479">
                <a:tc rowSpan="2">
                  <a:txBody>
                    <a:bodyPr/>
                    <a:lstStyle/>
                    <a:p>
                      <a:pPr algn="ctr"/>
                      <a:r>
                        <a:rPr lang="en-PH" sz="1600" dirty="0">
                          <a:solidFill>
                            <a:sysClr val="windowText" lastClr="00000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8314479"/>
                  </a:ext>
                </a:extLst>
              </a:tr>
              <a:tr h="371479">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577952"/>
                  </a:ext>
                </a:extLst>
              </a:tr>
              <a:tr h="371479">
                <a:tc rowSpan="2">
                  <a:txBody>
                    <a:bodyPr/>
                    <a:lstStyle/>
                    <a:p>
                      <a:pPr algn="ctr"/>
                      <a:r>
                        <a:rPr lang="en-PH" sz="1600" dirty="0">
                          <a:solidFill>
                            <a:sysClr val="windowText" lastClr="00000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385827"/>
                  </a:ext>
                </a:extLst>
              </a:tr>
              <a:tr h="371479">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076385"/>
                  </a:ext>
                </a:extLst>
              </a:tr>
              <a:tr h="371479">
                <a:tc rowSpan="2">
                  <a:txBody>
                    <a:bodyPr/>
                    <a:lstStyle/>
                    <a:p>
                      <a:pPr algn="ctr"/>
                      <a:r>
                        <a:rPr lang="en-PH" sz="1600" dirty="0">
                          <a:solidFill>
                            <a:sysClr val="windowText" lastClr="000000"/>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5297454"/>
                  </a:ext>
                </a:extLst>
              </a:tr>
              <a:tr h="371479">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0986758"/>
                  </a:ext>
                </a:extLst>
              </a:tr>
              <a:tr h="371479">
                <a:tc rowSpan="2">
                  <a:txBody>
                    <a:bodyPr/>
                    <a:lstStyle/>
                    <a:p>
                      <a:pPr algn="ctr"/>
                      <a:r>
                        <a:rPr lang="en-PH" sz="1600" dirty="0">
                          <a:solidFill>
                            <a:sysClr val="windowText" lastClr="000000"/>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PH"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8372565"/>
                  </a:ext>
                </a:extLst>
              </a:tr>
              <a:tr h="371479">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highlight>
                            <a:srgbClr val="FFFF00"/>
                          </a:highlight>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8541773"/>
                  </a:ext>
                </a:extLst>
              </a:tr>
            </a:tbl>
          </a:graphicData>
        </a:graphic>
      </p:graphicFrame>
    </p:spTree>
    <p:extLst>
      <p:ext uri="{BB962C8B-B14F-4D97-AF65-F5344CB8AC3E}">
        <p14:creationId xmlns:p14="http://schemas.microsoft.com/office/powerpoint/2010/main" val="823591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58128F-95E3-4EBF-930D-675CD6A9FDD1}"/>
              </a:ext>
            </a:extLst>
          </p:cNvPr>
          <p:cNvSpPr>
            <a:spLocks noGrp="1"/>
          </p:cNvSpPr>
          <p:nvPr>
            <p:ph idx="1"/>
          </p:nvPr>
        </p:nvSpPr>
        <p:spPr>
          <a:xfrm>
            <a:off x="548833" y="425088"/>
            <a:ext cx="10934955" cy="6231206"/>
          </a:xfrm>
        </p:spPr>
        <p:txBody>
          <a:bodyPr>
            <a:noAutofit/>
          </a:bodyPr>
          <a:lstStyle/>
          <a:p>
            <a:pPr marL="0" indent="0">
              <a:buNone/>
            </a:pPr>
            <a:r>
              <a:rPr lang="en-PH" sz="2400" b="1" u="sng" dirty="0"/>
              <a:t>Legend:</a:t>
            </a:r>
          </a:p>
          <a:p>
            <a:pPr marL="0" indent="0">
              <a:buNone/>
            </a:pPr>
            <a:r>
              <a:rPr lang="en-PH" sz="2400" dirty="0"/>
              <a:t>	PU – Percentage of upper group who go the item correctly</a:t>
            </a:r>
          </a:p>
          <a:p>
            <a:pPr marL="0" indent="0">
              <a:buNone/>
            </a:pPr>
            <a:r>
              <a:rPr lang="en-PH" sz="2400" dirty="0"/>
              <a:t>	PL – Percentage of lower group who got the item correctly</a:t>
            </a:r>
          </a:p>
          <a:p>
            <a:pPr marL="0" indent="0">
              <a:buNone/>
            </a:pPr>
            <a:r>
              <a:rPr lang="en-PH" sz="2400" dirty="0"/>
              <a:t>	MD – Moderately Difficult</a:t>
            </a:r>
          </a:p>
          <a:p>
            <a:pPr marL="0" indent="0">
              <a:buNone/>
            </a:pPr>
            <a:r>
              <a:rPr lang="en-PH" sz="2400" dirty="0"/>
              <a:t>	D – Difficult</a:t>
            </a:r>
          </a:p>
          <a:p>
            <a:pPr marL="0" indent="0">
              <a:buNone/>
            </a:pPr>
            <a:r>
              <a:rPr lang="en-PH" sz="2400" dirty="0"/>
              <a:t>	LA – Limited in Acceptability</a:t>
            </a:r>
          </a:p>
          <a:p>
            <a:pPr marL="822960" lvl="3" indent="0">
              <a:buNone/>
            </a:pPr>
            <a:r>
              <a:rPr lang="en-PH" sz="2400" dirty="0"/>
              <a:t>	L – Low</a:t>
            </a:r>
          </a:p>
          <a:p>
            <a:pPr marL="0" indent="0">
              <a:buNone/>
            </a:pPr>
            <a:endParaRPr lang="en-PH" sz="2400" dirty="0"/>
          </a:p>
          <a:p>
            <a:pPr marL="0" indent="0">
              <a:buNone/>
            </a:pPr>
            <a:r>
              <a:rPr lang="en-PH" sz="2400" b="1" u="sng" dirty="0"/>
              <a:t>Qualitative Evaluation</a:t>
            </a:r>
          </a:p>
          <a:p>
            <a:pPr marL="0" indent="0">
              <a:buNone/>
            </a:pPr>
            <a:r>
              <a:rPr lang="en-PH" sz="2400" dirty="0"/>
              <a:t>	1 – Difficulty Index</a:t>
            </a:r>
          </a:p>
          <a:p>
            <a:pPr marL="0" indent="0">
              <a:buNone/>
            </a:pPr>
            <a:r>
              <a:rPr lang="en-PH" sz="2400" dirty="0"/>
              <a:t>	2 – Discrimination Index</a:t>
            </a:r>
          </a:p>
          <a:p>
            <a:pPr marL="0" indent="0">
              <a:buNone/>
            </a:pPr>
            <a:r>
              <a:rPr lang="en-PH" sz="2400" dirty="0"/>
              <a:t>	3 – Options</a:t>
            </a:r>
          </a:p>
          <a:p>
            <a:pPr marL="0" indent="0">
              <a:buNone/>
            </a:pPr>
            <a:r>
              <a:rPr lang="en-PH" sz="2400" dirty="0"/>
              <a:t>	4 - Category</a:t>
            </a:r>
          </a:p>
        </p:txBody>
      </p:sp>
    </p:spTree>
    <p:extLst>
      <p:ext uri="{BB962C8B-B14F-4D97-AF65-F5344CB8AC3E}">
        <p14:creationId xmlns:p14="http://schemas.microsoft.com/office/powerpoint/2010/main" val="789634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237A-DD04-40A2-BCE4-5AB14BAD670A}"/>
              </a:ext>
            </a:extLst>
          </p:cNvPr>
          <p:cNvSpPr>
            <a:spLocks noGrp="1"/>
          </p:cNvSpPr>
          <p:nvPr>
            <p:ph type="title"/>
          </p:nvPr>
        </p:nvSpPr>
        <p:spPr>
          <a:xfrm>
            <a:off x="502534" y="110483"/>
            <a:ext cx="10515600" cy="595574"/>
          </a:xfrm>
        </p:spPr>
        <p:txBody>
          <a:bodyPr>
            <a:normAutofit fontScale="90000"/>
          </a:bodyPr>
          <a:lstStyle/>
          <a:p>
            <a:r>
              <a:rPr lang="en-PH" dirty="0"/>
              <a:t>Let’s Check our Practice Exercise</a:t>
            </a:r>
          </a:p>
        </p:txBody>
      </p:sp>
      <p:graphicFrame>
        <p:nvGraphicFramePr>
          <p:cNvPr id="4" name="Table 4">
            <a:extLst>
              <a:ext uri="{FF2B5EF4-FFF2-40B4-BE49-F238E27FC236}">
                <a16:creationId xmlns:a16="http://schemas.microsoft.com/office/drawing/2014/main" id="{63EA6051-C61F-4374-B84F-19FE048AA0B1}"/>
              </a:ext>
            </a:extLst>
          </p:cNvPr>
          <p:cNvGraphicFramePr>
            <a:graphicFrameLocks noGrp="1"/>
          </p:cNvGraphicFramePr>
          <p:nvPr>
            <p:ph idx="1"/>
            <p:extLst>
              <p:ext uri="{D42A27DB-BD31-4B8C-83A1-F6EECF244321}">
                <p14:modId xmlns:p14="http://schemas.microsoft.com/office/powerpoint/2010/main" val="2698638414"/>
              </p:ext>
            </p:extLst>
          </p:nvPr>
        </p:nvGraphicFramePr>
        <p:xfrm>
          <a:off x="349623" y="814077"/>
          <a:ext cx="11551023" cy="6014720"/>
        </p:xfrm>
        <a:graphic>
          <a:graphicData uri="http://schemas.openxmlformats.org/drawingml/2006/table">
            <a:tbl>
              <a:tblPr firstRow="1" bandRow="1">
                <a:tableStyleId>{5C22544A-7EE6-4342-B048-85BDC9FD1C3A}</a:tableStyleId>
              </a:tblPr>
              <a:tblGrid>
                <a:gridCol w="703189">
                  <a:extLst>
                    <a:ext uri="{9D8B030D-6E8A-4147-A177-3AD203B41FA5}">
                      <a16:colId xmlns:a16="http://schemas.microsoft.com/office/drawing/2014/main" val="2206376020"/>
                    </a:ext>
                  </a:extLst>
                </a:gridCol>
                <a:gridCol w="854201">
                  <a:extLst>
                    <a:ext uri="{9D8B030D-6E8A-4147-A177-3AD203B41FA5}">
                      <a16:colId xmlns:a16="http://schemas.microsoft.com/office/drawing/2014/main" val="1426227988"/>
                    </a:ext>
                  </a:extLst>
                </a:gridCol>
                <a:gridCol w="573535">
                  <a:extLst>
                    <a:ext uri="{9D8B030D-6E8A-4147-A177-3AD203B41FA5}">
                      <a16:colId xmlns:a16="http://schemas.microsoft.com/office/drawing/2014/main" val="1375682051"/>
                    </a:ext>
                  </a:extLst>
                </a:gridCol>
                <a:gridCol w="561331">
                  <a:extLst>
                    <a:ext uri="{9D8B030D-6E8A-4147-A177-3AD203B41FA5}">
                      <a16:colId xmlns:a16="http://schemas.microsoft.com/office/drawing/2014/main" val="118719357"/>
                    </a:ext>
                  </a:extLst>
                </a:gridCol>
                <a:gridCol w="610142">
                  <a:extLst>
                    <a:ext uri="{9D8B030D-6E8A-4147-A177-3AD203B41FA5}">
                      <a16:colId xmlns:a16="http://schemas.microsoft.com/office/drawing/2014/main" val="2302822466"/>
                    </a:ext>
                  </a:extLst>
                </a:gridCol>
                <a:gridCol w="488115">
                  <a:extLst>
                    <a:ext uri="{9D8B030D-6E8A-4147-A177-3AD203B41FA5}">
                      <a16:colId xmlns:a16="http://schemas.microsoft.com/office/drawing/2014/main" val="74563226"/>
                    </a:ext>
                  </a:extLst>
                </a:gridCol>
                <a:gridCol w="768040">
                  <a:extLst>
                    <a:ext uri="{9D8B030D-6E8A-4147-A177-3AD203B41FA5}">
                      <a16:colId xmlns:a16="http://schemas.microsoft.com/office/drawing/2014/main" val="224702797"/>
                    </a:ext>
                  </a:extLst>
                </a:gridCol>
                <a:gridCol w="501058">
                  <a:extLst>
                    <a:ext uri="{9D8B030D-6E8A-4147-A177-3AD203B41FA5}">
                      <a16:colId xmlns:a16="http://schemas.microsoft.com/office/drawing/2014/main" val="1279173797"/>
                    </a:ext>
                  </a:extLst>
                </a:gridCol>
                <a:gridCol w="573535">
                  <a:extLst>
                    <a:ext uri="{9D8B030D-6E8A-4147-A177-3AD203B41FA5}">
                      <a16:colId xmlns:a16="http://schemas.microsoft.com/office/drawing/2014/main" val="1891620610"/>
                    </a:ext>
                  </a:extLst>
                </a:gridCol>
                <a:gridCol w="744375">
                  <a:extLst>
                    <a:ext uri="{9D8B030D-6E8A-4147-A177-3AD203B41FA5}">
                      <a16:colId xmlns:a16="http://schemas.microsoft.com/office/drawing/2014/main" val="1530193534"/>
                    </a:ext>
                  </a:extLst>
                </a:gridCol>
                <a:gridCol w="780982">
                  <a:extLst>
                    <a:ext uri="{9D8B030D-6E8A-4147-A177-3AD203B41FA5}">
                      <a16:colId xmlns:a16="http://schemas.microsoft.com/office/drawing/2014/main" val="1003195791"/>
                    </a:ext>
                  </a:extLst>
                </a:gridCol>
                <a:gridCol w="610143">
                  <a:extLst>
                    <a:ext uri="{9D8B030D-6E8A-4147-A177-3AD203B41FA5}">
                      <a16:colId xmlns:a16="http://schemas.microsoft.com/office/drawing/2014/main" val="768621341"/>
                    </a:ext>
                  </a:extLst>
                </a:gridCol>
                <a:gridCol w="695563">
                  <a:extLst>
                    <a:ext uri="{9D8B030D-6E8A-4147-A177-3AD203B41FA5}">
                      <a16:colId xmlns:a16="http://schemas.microsoft.com/office/drawing/2014/main" val="4131535549"/>
                    </a:ext>
                  </a:extLst>
                </a:gridCol>
                <a:gridCol w="854200">
                  <a:extLst>
                    <a:ext uri="{9D8B030D-6E8A-4147-A177-3AD203B41FA5}">
                      <a16:colId xmlns:a16="http://schemas.microsoft.com/office/drawing/2014/main" val="1963140095"/>
                    </a:ext>
                  </a:extLst>
                </a:gridCol>
                <a:gridCol w="829795">
                  <a:extLst>
                    <a:ext uri="{9D8B030D-6E8A-4147-A177-3AD203B41FA5}">
                      <a16:colId xmlns:a16="http://schemas.microsoft.com/office/drawing/2014/main" val="1755528278"/>
                    </a:ext>
                  </a:extLst>
                </a:gridCol>
                <a:gridCol w="1402819">
                  <a:extLst>
                    <a:ext uri="{9D8B030D-6E8A-4147-A177-3AD203B41FA5}">
                      <a16:colId xmlns:a16="http://schemas.microsoft.com/office/drawing/2014/main" val="2566299499"/>
                    </a:ext>
                  </a:extLst>
                </a:gridCol>
              </a:tblGrid>
              <a:tr h="370840">
                <a:tc rowSpan="2">
                  <a:txBody>
                    <a:bodyPr/>
                    <a:lstStyle/>
                    <a:p>
                      <a:pPr algn="ctr"/>
                      <a:r>
                        <a:rPr lang="en-PH" sz="1600" b="1" dirty="0">
                          <a:solidFill>
                            <a:sysClr val="windowText" lastClr="000000"/>
                          </a:solidFill>
                        </a:rPr>
                        <a:t>Item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algn="ctr"/>
                      <a:r>
                        <a:rPr lang="en-PH" b="1" dirty="0">
                          <a:solidFill>
                            <a:sysClr val="windowText" lastClr="000000"/>
                          </a:solidFill>
                        </a:rPr>
                        <a:t>Distracters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PU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PL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Diff. Index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b="1" dirty="0">
                          <a:solidFill>
                            <a:sysClr val="windowText" lastClr="000000"/>
                          </a:solidFill>
                        </a:rPr>
                        <a:t>Disc. Index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algn="ctr"/>
                      <a:r>
                        <a:rPr lang="en-PH" b="1" dirty="0">
                          <a:solidFill>
                            <a:sysClr val="windowText" lastClr="000000"/>
                          </a:solidFill>
                        </a:rPr>
                        <a:t>Qualitative Evaluation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257693"/>
                  </a:ext>
                </a:extLst>
              </a:tr>
              <a:tr h="370840">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Omit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b="1" dirty="0">
                          <a:solidFill>
                            <a:sysClr val="windowText" lastClr="000000"/>
                          </a:solidFill>
                        </a:rPr>
                        <a:t>Decision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920559"/>
                  </a:ext>
                </a:extLst>
              </a:tr>
              <a:tr h="370840">
                <a:tc rowSpan="2">
                  <a:txBody>
                    <a:bodyPr/>
                    <a:lstStyle/>
                    <a:p>
                      <a:pPr algn="ctr"/>
                      <a:r>
                        <a:rPr lang="en-PH" sz="1600" dirty="0">
                          <a:solidFill>
                            <a:sysClr val="windowText" lastClr="00000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MD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H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Retain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2267855"/>
                  </a:ext>
                </a:extLst>
              </a:tr>
              <a:tr h="370840">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2682618"/>
                  </a:ext>
                </a:extLst>
              </a:tr>
              <a:tr h="370840">
                <a:tc rowSpan="2">
                  <a:txBody>
                    <a:bodyPr/>
                    <a:lstStyle/>
                    <a:p>
                      <a:pPr algn="ctr"/>
                      <a:r>
                        <a:rPr lang="en-PH" sz="1600" dirty="0">
                          <a:solidFill>
                            <a:sysClr val="windowText" lastClr="00000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MD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M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Retain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4917084"/>
                  </a:ext>
                </a:extLst>
              </a:tr>
              <a:tr h="370840">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845691"/>
                  </a:ext>
                </a:extLst>
              </a:tr>
              <a:tr h="370840">
                <a:tc rowSpan="2">
                  <a:txBody>
                    <a:bodyPr/>
                    <a:lstStyle/>
                    <a:p>
                      <a:pPr algn="ctr"/>
                      <a:r>
                        <a:rPr lang="en-PH" sz="1600" dirty="0">
                          <a:solidFill>
                            <a:sysClr val="windowText" lastClr="00000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MD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M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Revise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Retain but revise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9868838"/>
                  </a:ext>
                </a:extLst>
              </a:tr>
              <a:tr h="370840">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4639160"/>
                  </a:ext>
                </a:extLst>
              </a:tr>
              <a:tr h="370840">
                <a:tc rowSpan="2">
                  <a:txBody>
                    <a:bodyPr/>
                    <a:lstStyle/>
                    <a:p>
                      <a:pPr algn="ctr"/>
                      <a:r>
                        <a:rPr lang="en-PH" sz="1600" dirty="0">
                          <a:solidFill>
                            <a:sysClr val="windowText" lastClr="00000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MD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M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Good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Retain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8314479"/>
                  </a:ext>
                </a:extLst>
              </a:tr>
              <a:tr h="370840">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577952"/>
                  </a:ext>
                </a:extLst>
              </a:tr>
              <a:tr h="370840">
                <a:tc rowSpan="2">
                  <a:txBody>
                    <a:bodyPr/>
                    <a:lstStyle/>
                    <a:p>
                      <a:pPr algn="ctr"/>
                      <a:r>
                        <a:rPr lang="en-PH" sz="1600" dirty="0">
                          <a:solidFill>
                            <a:sysClr val="windowText" lastClr="00000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MD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H (VA)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Revise 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Fair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Retain but revise 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385827"/>
                  </a:ext>
                </a:extLst>
              </a:tr>
              <a:tr h="370840">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076385"/>
                  </a:ext>
                </a:extLst>
              </a:tr>
              <a:tr h="370840">
                <a:tc rowSpan="2">
                  <a:txBody>
                    <a:bodyPr/>
                    <a:lstStyle/>
                    <a:p>
                      <a:pPr algn="ctr"/>
                      <a:r>
                        <a:rPr lang="en-PH" sz="1600" dirty="0">
                          <a:solidFill>
                            <a:sysClr val="windowText" lastClr="000000"/>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D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L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Discard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5297454"/>
                  </a:ext>
                </a:extLst>
              </a:tr>
              <a:tr h="370840">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0986758"/>
                  </a:ext>
                </a:extLst>
              </a:tr>
              <a:tr h="370840">
                <a:tc rowSpan="2">
                  <a:txBody>
                    <a:bodyPr/>
                    <a:lstStyle/>
                    <a:p>
                      <a:pPr algn="ctr"/>
                      <a:r>
                        <a:rPr lang="en-PH" dirty="0">
                          <a:solidFill>
                            <a:sysClr val="windowText" lastClr="000000"/>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D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L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Revise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PH" sz="1600" dirty="0">
                          <a:solidFill>
                            <a:sysClr val="windowText" lastClr="000000"/>
                          </a:solidFill>
                        </a:rPr>
                        <a:t>Discard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8372565"/>
                  </a:ext>
                </a:extLst>
              </a:tr>
              <a:tr h="370840">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PH" sz="160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8541773"/>
                  </a:ext>
                </a:extLst>
              </a:tr>
            </a:tbl>
          </a:graphicData>
        </a:graphic>
      </p:graphicFrame>
    </p:spTree>
    <p:extLst>
      <p:ext uri="{BB962C8B-B14F-4D97-AF65-F5344CB8AC3E}">
        <p14:creationId xmlns:p14="http://schemas.microsoft.com/office/powerpoint/2010/main" val="38231339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9D103-E1B8-4A2A-8D99-B2AE9D6DAC0C}"/>
              </a:ext>
            </a:extLst>
          </p:cNvPr>
          <p:cNvSpPr>
            <a:spLocks noGrp="1"/>
          </p:cNvSpPr>
          <p:nvPr>
            <p:ph type="title"/>
          </p:nvPr>
        </p:nvSpPr>
        <p:spPr/>
        <p:txBody>
          <a:bodyPr/>
          <a:lstStyle/>
          <a:p>
            <a:r>
              <a:rPr lang="en-PH" dirty="0"/>
              <a:t>Reference:</a:t>
            </a:r>
          </a:p>
        </p:txBody>
      </p:sp>
      <p:sp>
        <p:nvSpPr>
          <p:cNvPr id="3" name="Content Placeholder 2">
            <a:extLst>
              <a:ext uri="{FF2B5EF4-FFF2-40B4-BE49-F238E27FC236}">
                <a16:creationId xmlns:a16="http://schemas.microsoft.com/office/drawing/2014/main" id="{C414B753-7AB1-4375-BEFB-63682D0B9DB0}"/>
              </a:ext>
            </a:extLst>
          </p:cNvPr>
          <p:cNvSpPr>
            <a:spLocks noGrp="1"/>
          </p:cNvSpPr>
          <p:nvPr>
            <p:ph idx="1"/>
          </p:nvPr>
        </p:nvSpPr>
        <p:spPr/>
        <p:txBody>
          <a:bodyPr/>
          <a:lstStyle/>
          <a:p>
            <a:pPr marL="0" indent="0">
              <a:buNone/>
            </a:pPr>
            <a:r>
              <a:rPr lang="en-PH" dirty="0"/>
              <a:t>Geronimo Jr. R. Salem, A Handbook in Making Item Analysis (Conventional), Nueva Vizcaya: Saint Mary’s University, November 12-15,2003.</a:t>
            </a:r>
          </a:p>
        </p:txBody>
      </p:sp>
    </p:spTree>
    <p:extLst>
      <p:ext uri="{BB962C8B-B14F-4D97-AF65-F5344CB8AC3E}">
        <p14:creationId xmlns:p14="http://schemas.microsoft.com/office/powerpoint/2010/main" val="3557190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6CCBD4-143D-4ADF-AB39-711DEAA84E35}"/>
              </a:ext>
            </a:extLst>
          </p:cNvPr>
          <p:cNvSpPr>
            <a:spLocks noGrp="1"/>
          </p:cNvSpPr>
          <p:nvPr>
            <p:ph idx="1"/>
          </p:nvPr>
        </p:nvSpPr>
        <p:spPr/>
        <p:txBody>
          <a:bodyPr>
            <a:normAutofit/>
          </a:bodyPr>
          <a:lstStyle/>
          <a:p>
            <a:pPr marL="0" indent="0" algn="ctr">
              <a:buNone/>
            </a:pPr>
            <a:r>
              <a:rPr lang="en-US" sz="8000" dirty="0"/>
              <a:t>Thank you very much!</a:t>
            </a:r>
            <a:endParaRPr lang="en-PH" sz="8000" dirty="0"/>
          </a:p>
        </p:txBody>
      </p:sp>
    </p:spTree>
    <p:extLst>
      <p:ext uri="{BB962C8B-B14F-4D97-AF65-F5344CB8AC3E}">
        <p14:creationId xmlns:p14="http://schemas.microsoft.com/office/powerpoint/2010/main" val="289830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98C576-73D2-4717-BD59-10BD9EA1A4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6915" y="316383"/>
            <a:ext cx="9178725" cy="5860580"/>
          </a:xfrm>
        </p:spPr>
      </p:pic>
    </p:spTree>
    <p:extLst>
      <p:ext uri="{BB962C8B-B14F-4D97-AF65-F5344CB8AC3E}">
        <p14:creationId xmlns:p14="http://schemas.microsoft.com/office/powerpoint/2010/main" val="1307458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215543-107D-4064-9B3D-E17EEFF6E4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3139" y="731449"/>
            <a:ext cx="10185722" cy="5395101"/>
          </a:xfrm>
        </p:spPr>
      </p:pic>
    </p:spTree>
    <p:extLst>
      <p:ext uri="{BB962C8B-B14F-4D97-AF65-F5344CB8AC3E}">
        <p14:creationId xmlns:p14="http://schemas.microsoft.com/office/powerpoint/2010/main" val="156585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179DBA-3B86-48A6-BF36-4FF0507879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698" y="161383"/>
            <a:ext cx="9838481" cy="6015580"/>
          </a:xfrm>
        </p:spPr>
      </p:pic>
    </p:spTree>
    <p:extLst>
      <p:ext uri="{BB962C8B-B14F-4D97-AF65-F5344CB8AC3E}">
        <p14:creationId xmlns:p14="http://schemas.microsoft.com/office/powerpoint/2010/main" val="4125545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524</TotalTime>
  <Words>1223</Words>
  <Application>Microsoft Office PowerPoint</Application>
  <PresentationFormat>Widescreen</PresentationFormat>
  <Paragraphs>415</Paragraphs>
  <Slides>66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Rockwell</vt:lpstr>
      <vt:lpstr>Rockwell Condensed</vt:lpstr>
      <vt:lpstr>Tahoma</vt:lpstr>
      <vt:lpstr>Wingdings</vt:lpstr>
      <vt:lpstr>Wood Type</vt:lpstr>
      <vt:lpstr>PowerPoint Presentation</vt:lpstr>
      <vt:lpstr>Outline Presentation and activities</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Steps in Test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vt:lpstr>
      <vt:lpstr>Workshop</vt:lpstr>
      <vt:lpstr>Making Item Analysis the Conventional Way</vt:lpstr>
      <vt:lpstr>Why conduct an Item Analysis</vt:lpstr>
      <vt:lpstr>What are the benefits of item analysis?</vt:lpstr>
      <vt:lpstr>Procedure in Making Item Analysis Using the U-L Method</vt:lpstr>
      <vt:lpstr>PowerPoint Presentation</vt:lpstr>
      <vt:lpstr>PowerPoint Presentation</vt:lpstr>
      <vt:lpstr>PowerPoint Presentation</vt:lpstr>
      <vt:lpstr>PowerPoint Presentation</vt:lpstr>
      <vt:lpstr>Evaluation Criteria for Discrimination and Difficulty Items</vt:lpstr>
      <vt:lpstr>PowerPoint Presentation</vt:lpstr>
      <vt:lpstr>PowerPoint Presentation</vt:lpstr>
      <vt:lpstr>Practice Exercise</vt:lpstr>
      <vt:lpstr>PowerPoint Presentation</vt:lpstr>
      <vt:lpstr>Let’s Check our Practice Exercise</vt:lpstr>
      <vt:lpstr>Reference: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Construction</dc:title>
  <dc:creator>USER</dc:creator>
  <cp:lastModifiedBy> </cp:lastModifiedBy>
  <cp:revision>30</cp:revision>
  <dcterms:created xsi:type="dcterms:W3CDTF">2023-01-30T04:25:42Z</dcterms:created>
  <dcterms:modified xsi:type="dcterms:W3CDTF">2023-02-06T05:28:41Z</dcterms:modified>
</cp:coreProperties>
</file>